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10287000" cx="18288000"/>
  <p:notesSz cx="6858000" cy="9144000"/>
  <p:embeddedFontLst>
    <p:embeddedFont>
      <p:font typeface="Lato"/>
      <p:bold r:id="rId22"/>
      <p:boldItalic r:id="rId23"/>
    </p:embeddedFont>
    <p:embeddedFont>
      <p:font typeface="Helvetica Neue"/>
      <p:regular r:id="rId24"/>
      <p:bold r:id="rId25"/>
      <p:italic r:id="rId26"/>
      <p:boldItalic r:id="rId27"/>
    </p:embeddedFont>
    <p:embeddedFont>
      <p:font typeface="Open Sans"/>
      <p:bold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Lato-bold.fntdata"/><Relationship Id="rId21" Type="http://schemas.openxmlformats.org/officeDocument/2006/relationships/slide" Target="slides/slide16.xml"/><Relationship Id="rId24" Type="http://schemas.openxmlformats.org/officeDocument/2006/relationships/font" Target="fonts/HelveticaNeue-regular.fntdata"/><Relationship Id="rId23"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HelveticaNeue-italic.fntdata"/><Relationship Id="rId25" Type="http://schemas.openxmlformats.org/officeDocument/2006/relationships/font" Target="fonts/HelveticaNeue-bold.fntdata"/><Relationship Id="rId28" Type="http://schemas.openxmlformats.org/officeDocument/2006/relationships/font" Target="fonts/OpenSans-bold.fntdata"/><Relationship Id="rId27" Type="http://schemas.openxmlformats.org/officeDocument/2006/relationships/font" Target="fonts/HelveticaNeue-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penSans-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3dff9b691b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3dff9b691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3dff9b691b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3dff9b691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1ea390216a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1ea390216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3b7e71056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g23b7e710563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3b7e71056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g23b7e710563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211d1df59e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211d1df59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3dd258d38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g23dd258d38a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20.png"/><Relationship Id="rId5"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22.png"/><Relationship Id="rId5"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17.png"/><Relationship Id="rId5" Type="http://schemas.openxmlformats.org/officeDocument/2006/relationships/image" Target="../media/image21.png"/><Relationship Id="rId6"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5.png"/><Relationship Id="rId4" Type="http://schemas.openxmlformats.org/officeDocument/2006/relationships/image" Target="../media/image10.png"/><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3.png"/><Relationship Id="rId4" Type="http://schemas.openxmlformats.org/officeDocument/2006/relationships/image" Target="../media/image4.pn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b="35459" l="22021" r="3225" t="8473"/>
          <a:stretch/>
        </p:blipFill>
        <p:spPr>
          <a:xfrm>
            <a:off x="0" y="0"/>
            <a:ext cx="18288003" cy="10287002"/>
          </a:xfrm>
          <a:prstGeom prst="rect">
            <a:avLst/>
          </a:prstGeom>
          <a:noFill/>
          <a:ln>
            <a:noFill/>
          </a:ln>
        </p:spPr>
      </p:pic>
      <p:grpSp>
        <p:nvGrpSpPr>
          <p:cNvPr id="85" name="Google Shape;85;p13"/>
          <p:cNvGrpSpPr/>
          <p:nvPr/>
        </p:nvGrpSpPr>
        <p:grpSpPr>
          <a:xfrm>
            <a:off x="10597377" y="3625034"/>
            <a:ext cx="7690623" cy="615893"/>
            <a:chOff x="0" y="0"/>
            <a:chExt cx="2058649" cy="162211"/>
          </a:xfrm>
        </p:grpSpPr>
        <p:sp>
          <p:nvSpPr>
            <p:cNvPr id="86" name="Google Shape;86;p13"/>
            <p:cNvSpPr/>
            <p:nvPr/>
          </p:nvSpPr>
          <p:spPr>
            <a:xfrm>
              <a:off x="0" y="0"/>
              <a:ext cx="2058649" cy="162211"/>
            </a:xfrm>
            <a:custGeom>
              <a:rect b="b" l="l" r="r" t="t"/>
              <a:pathLst>
                <a:path extrusionOk="0" h="162211" w="2058649">
                  <a:moveTo>
                    <a:pt x="0" y="0"/>
                  </a:moveTo>
                  <a:lnTo>
                    <a:pt x="2058649" y="0"/>
                  </a:lnTo>
                  <a:lnTo>
                    <a:pt x="2058649" y="162211"/>
                  </a:lnTo>
                  <a:lnTo>
                    <a:pt x="0" y="162211"/>
                  </a:lnTo>
                  <a:close/>
                </a:path>
              </a:pathLst>
            </a:custGeom>
            <a:solidFill>
              <a:srgbClr val="FFFFFF"/>
            </a:solidFill>
            <a:ln>
              <a:noFill/>
            </a:ln>
          </p:spPr>
        </p:sp>
        <p:sp>
          <p:nvSpPr>
            <p:cNvPr id="87" name="Google Shape;87;p13"/>
            <p:cNvSpPr txBox="1"/>
            <p:nvPr/>
          </p:nvSpPr>
          <p:spPr>
            <a:xfrm>
              <a:off x="0" y="0"/>
              <a:ext cx="2025514" cy="162211"/>
            </a:xfrm>
            <a:prstGeom prst="rect">
              <a:avLst/>
            </a:prstGeom>
            <a:noFill/>
            <a:ln>
              <a:noFill/>
            </a:ln>
          </p:spPr>
          <p:txBody>
            <a:bodyPr anchorCtr="0" anchor="ctr" bIns="50800" lIns="50800" spcFirstLastPara="1" rIns="50800" wrap="square" tIns="50800">
              <a:noAutofit/>
            </a:bodyPr>
            <a:lstStyle/>
            <a:p>
              <a:pPr indent="0" lvl="0" marL="0" marR="0" rtl="0" algn="l">
                <a:lnSpc>
                  <a:spcPct val="140000"/>
                </a:lnSpc>
                <a:spcBef>
                  <a:spcPts val="0"/>
                </a:spcBef>
                <a:spcAft>
                  <a:spcPts val="0"/>
                </a:spcAft>
                <a:buNone/>
              </a:pPr>
              <a:r>
                <a:rPr lang="en-US" sz="2100">
                  <a:solidFill>
                    <a:srgbClr val="2C434E"/>
                  </a:solidFill>
                </a:rPr>
                <a:t>By: Eduardo Saldana, Goktug Cirag, Monty Oshinov</a:t>
              </a:r>
              <a:endParaRPr/>
            </a:p>
          </p:txBody>
        </p:sp>
      </p:grpSp>
      <p:grpSp>
        <p:nvGrpSpPr>
          <p:cNvPr id="88" name="Google Shape;88;p13"/>
          <p:cNvGrpSpPr/>
          <p:nvPr/>
        </p:nvGrpSpPr>
        <p:grpSpPr>
          <a:xfrm>
            <a:off x="-1" y="3480372"/>
            <a:ext cx="2233515" cy="3230782"/>
            <a:chOff x="0" y="-38100"/>
            <a:chExt cx="1536012" cy="850900"/>
          </a:xfrm>
        </p:grpSpPr>
        <p:sp>
          <p:nvSpPr>
            <p:cNvPr id="89" name="Google Shape;89;p13"/>
            <p:cNvSpPr/>
            <p:nvPr/>
          </p:nvSpPr>
          <p:spPr>
            <a:xfrm>
              <a:off x="0" y="0"/>
              <a:ext cx="1536012" cy="156984"/>
            </a:xfrm>
            <a:custGeom>
              <a:rect b="b" l="l" r="r" t="t"/>
              <a:pathLst>
                <a:path extrusionOk="0" h="156984" w="1536012">
                  <a:moveTo>
                    <a:pt x="0" y="0"/>
                  </a:moveTo>
                  <a:lnTo>
                    <a:pt x="1536012" y="0"/>
                  </a:lnTo>
                  <a:lnTo>
                    <a:pt x="1536012" y="156984"/>
                  </a:lnTo>
                  <a:lnTo>
                    <a:pt x="0" y="156984"/>
                  </a:lnTo>
                  <a:close/>
                </a:path>
              </a:pathLst>
            </a:custGeom>
            <a:solidFill>
              <a:srgbClr val="FFFFFF"/>
            </a:solidFill>
            <a:ln>
              <a:noFill/>
            </a:ln>
          </p:spPr>
        </p:sp>
        <p:sp>
          <p:nvSpPr>
            <p:cNvPr id="90" name="Google Shape;90;p13"/>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l">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1" name="Google Shape;91;p13"/>
          <p:cNvGrpSpPr/>
          <p:nvPr/>
        </p:nvGrpSpPr>
        <p:grpSpPr>
          <a:xfrm>
            <a:off x="-1" y="5921256"/>
            <a:ext cx="2233556" cy="3230763"/>
            <a:chOff x="0" y="-38100"/>
            <a:chExt cx="1536012" cy="850900"/>
          </a:xfrm>
        </p:grpSpPr>
        <p:sp>
          <p:nvSpPr>
            <p:cNvPr id="92" name="Google Shape;92;p13"/>
            <p:cNvSpPr/>
            <p:nvPr/>
          </p:nvSpPr>
          <p:spPr>
            <a:xfrm>
              <a:off x="0" y="0"/>
              <a:ext cx="1536012" cy="156984"/>
            </a:xfrm>
            <a:custGeom>
              <a:rect b="b" l="l" r="r" t="t"/>
              <a:pathLst>
                <a:path extrusionOk="0" h="156984" w="1536012">
                  <a:moveTo>
                    <a:pt x="0" y="0"/>
                  </a:moveTo>
                  <a:lnTo>
                    <a:pt x="1536012" y="0"/>
                  </a:lnTo>
                  <a:lnTo>
                    <a:pt x="1536012" y="156984"/>
                  </a:lnTo>
                  <a:lnTo>
                    <a:pt x="0" y="156984"/>
                  </a:lnTo>
                  <a:close/>
                </a:path>
              </a:pathLst>
            </a:custGeom>
            <a:solidFill>
              <a:srgbClr val="7ED8FD"/>
            </a:solidFill>
            <a:ln>
              <a:noFill/>
            </a:ln>
          </p:spPr>
        </p:sp>
        <p:sp>
          <p:nvSpPr>
            <p:cNvPr id="93" name="Google Shape;93;p13"/>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l">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4" name="Google Shape;94;p13"/>
          <p:cNvGrpSpPr/>
          <p:nvPr/>
        </p:nvGrpSpPr>
        <p:grpSpPr>
          <a:xfrm>
            <a:off x="10597377" y="5930596"/>
            <a:ext cx="7690529" cy="3303113"/>
            <a:chOff x="0" y="-57150"/>
            <a:chExt cx="2135072" cy="869950"/>
          </a:xfrm>
        </p:grpSpPr>
        <p:sp>
          <p:nvSpPr>
            <p:cNvPr id="95" name="Google Shape;95;p13"/>
            <p:cNvSpPr/>
            <p:nvPr/>
          </p:nvSpPr>
          <p:spPr>
            <a:xfrm>
              <a:off x="0" y="0"/>
              <a:ext cx="2135072" cy="135474"/>
            </a:xfrm>
            <a:custGeom>
              <a:rect b="b" l="l" r="r" t="t"/>
              <a:pathLst>
                <a:path extrusionOk="0" h="135474" w="2135072">
                  <a:moveTo>
                    <a:pt x="0" y="0"/>
                  </a:moveTo>
                  <a:lnTo>
                    <a:pt x="2135072" y="0"/>
                  </a:lnTo>
                  <a:lnTo>
                    <a:pt x="2135072" y="135474"/>
                  </a:lnTo>
                  <a:lnTo>
                    <a:pt x="0" y="135474"/>
                  </a:lnTo>
                  <a:close/>
                </a:path>
              </a:pathLst>
            </a:custGeom>
            <a:solidFill>
              <a:srgbClr val="7ED8FD"/>
            </a:solidFill>
            <a:ln>
              <a:noFill/>
            </a:ln>
          </p:spPr>
        </p:sp>
        <p:sp>
          <p:nvSpPr>
            <p:cNvPr id="96" name="Google Shape;96;p13"/>
            <p:cNvSpPr txBox="1"/>
            <p:nvPr/>
          </p:nvSpPr>
          <p:spPr>
            <a:xfrm>
              <a:off x="0" y="-57150"/>
              <a:ext cx="812800" cy="869950"/>
            </a:xfrm>
            <a:prstGeom prst="rect">
              <a:avLst/>
            </a:prstGeom>
            <a:noFill/>
            <a:ln>
              <a:noFill/>
            </a:ln>
          </p:spPr>
          <p:txBody>
            <a:bodyPr anchorCtr="0" anchor="ctr" bIns="50800" lIns="50800" spcFirstLastPara="1" rIns="50800" wrap="square" tIns="50800">
              <a:noAutofit/>
            </a:bodyPr>
            <a:lstStyle/>
            <a:p>
              <a:pPr indent="0" lvl="0" marL="0" marR="0" rtl="0" algn="ctr">
                <a:lnSpc>
                  <a:spcPct val="17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7" name="Google Shape;97;p13"/>
          <p:cNvSpPr txBox="1"/>
          <p:nvPr/>
        </p:nvSpPr>
        <p:spPr>
          <a:xfrm>
            <a:off x="2929968" y="4240927"/>
            <a:ext cx="13959900" cy="4082700"/>
          </a:xfrm>
          <a:prstGeom prst="rect">
            <a:avLst/>
          </a:prstGeom>
          <a:noFill/>
          <a:ln>
            <a:noFill/>
          </a:ln>
        </p:spPr>
        <p:txBody>
          <a:bodyPr anchorCtr="0" anchor="t" bIns="0" lIns="0" spcFirstLastPara="1" rIns="0" wrap="square" tIns="0">
            <a:spAutoFit/>
          </a:bodyPr>
          <a:lstStyle/>
          <a:p>
            <a:pPr indent="0" lvl="0" marL="0" marR="0" rtl="0" algn="r">
              <a:lnSpc>
                <a:spcPct val="116026"/>
              </a:lnSpc>
              <a:spcBef>
                <a:spcPts val="0"/>
              </a:spcBef>
              <a:spcAft>
                <a:spcPts val="0"/>
              </a:spcAft>
              <a:buNone/>
            </a:pPr>
            <a:r>
              <a:rPr b="1" lang="en-US" sz="7987">
                <a:solidFill>
                  <a:srgbClr val="12222B"/>
                </a:solidFill>
                <a:latin typeface="Open Sans"/>
                <a:ea typeface="Open Sans"/>
                <a:cs typeface="Open Sans"/>
                <a:sym typeface="Open Sans"/>
              </a:rPr>
              <a:t>3P94 Final Project Presentation</a:t>
            </a:r>
            <a:br>
              <a:rPr b="1" lang="en-US" sz="7987">
                <a:solidFill>
                  <a:srgbClr val="12222B"/>
                </a:solidFill>
                <a:latin typeface="Open Sans"/>
                <a:ea typeface="Open Sans"/>
                <a:cs typeface="Open Sans"/>
                <a:sym typeface="Open Sans"/>
              </a:rPr>
            </a:br>
            <a:r>
              <a:rPr b="1" lang="en-US" sz="7987">
                <a:solidFill>
                  <a:srgbClr val="12222B"/>
                </a:solidFill>
                <a:latin typeface="Open Sans"/>
                <a:ea typeface="Open Sans"/>
                <a:cs typeface="Open Sans"/>
                <a:sym typeface="Open Sans"/>
              </a:rPr>
              <a:t>Group 16</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grpSp>
        <p:nvGrpSpPr>
          <p:cNvPr id="255" name="Google Shape;255;p22"/>
          <p:cNvGrpSpPr/>
          <p:nvPr/>
        </p:nvGrpSpPr>
        <p:grpSpPr>
          <a:xfrm>
            <a:off x="1358048" y="3193619"/>
            <a:ext cx="2261440" cy="2367445"/>
            <a:chOff x="0" y="-38100"/>
            <a:chExt cx="812800" cy="850900"/>
          </a:xfrm>
        </p:grpSpPr>
        <p:sp>
          <p:nvSpPr>
            <p:cNvPr id="256" name="Google Shape;256;p22"/>
            <p:cNvSpPr/>
            <p:nvPr/>
          </p:nvSpPr>
          <p:spPr>
            <a:xfrm>
              <a:off x="0" y="0"/>
              <a:ext cx="237662" cy="208450"/>
            </a:xfrm>
            <a:custGeom>
              <a:rect b="b" l="l" r="r" t="t"/>
              <a:pathLst>
                <a:path extrusionOk="0" h="208450" w="237662">
                  <a:moveTo>
                    <a:pt x="0" y="0"/>
                  </a:moveTo>
                  <a:lnTo>
                    <a:pt x="237662" y="0"/>
                  </a:lnTo>
                  <a:lnTo>
                    <a:pt x="237662" y="208450"/>
                  </a:lnTo>
                  <a:lnTo>
                    <a:pt x="0" y="208450"/>
                  </a:lnTo>
                  <a:close/>
                </a:path>
              </a:pathLst>
            </a:custGeom>
            <a:solidFill>
              <a:srgbClr val="36C5F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2400" u="none" cap="none" strike="noStrike">
                  <a:solidFill>
                    <a:schemeClr val="lt1"/>
                  </a:solidFill>
                  <a:latin typeface="Arial"/>
                  <a:ea typeface="Arial"/>
                  <a:cs typeface="Arial"/>
                  <a:sym typeface="Arial"/>
                </a:rPr>
                <a:t>1.</a:t>
              </a:r>
              <a:endParaRPr/>
            </a:p>
          </p:txBody>
        </p:sp>
        <p:sp>
          <p:nvSpPr>
            <p:cNvPr id="257" name="Google Shape;257;p22"/>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39958"/>
                </a:lnSpc>
                <a:spcBef>
                  <a:spcPts val="0"/>
                </a:spcBef>
                <a:spcAft>
                  <a:spcPts val="0"/>
                </a:spcAft>
                <a:buNone/>
              </a:pPr>
              <a:r>
                <a:rPr b="0" i="0" lang="en-US" sz="2400" u="none" cap="none" strike="noStrike">
                  <a:solidFill>
                    <a:srgbClr val="FFFFFF"/>
                  </a:solidFill>
                  <a:latin typeface="Arial"/>
                  <a:ea typeface="Arial"/>
                  <a:cs typeface="Arial"/>
                  <a:sym typeface="Arial"/>
                </a:rPr>
                <a:t>1.</a:t>
              </a:r>
              <a:endParaRPr/>
            </a:p>
          </p:txBody>
        </p:sp>
      </p:grpSp>
      <p:grpSp>
        <p:nvGrpSpPr>
          <p:cNvPr id="258" name="Google Shape;258;p22"/>
          <p:cNvGrpSpPr/>
          <p:nvPr/>
        </p:nvGrpSpPr>
        <p:grpSpPr>
          <a:xfrm>
            <a:off x="7263788" y="3193619"/>
            <a:ext cx="2261440" cy="2367445"/>
            <a:chOff x="0" y="-38100"/>
            <a:chExt cx="812800" cy="850900"/>
          </a:xfrm>
        </p:grpSpPr>
        <p:sp>
          <p:nvSpPr>
            <p:cNvPr id="259" name="Google Shape;259;p22"/>
            <p:cNvSpPr/>
            <p:nvPr/>
          </p:nvSpPr>
          <p:spPr>
            <a:xfrm>
              <a:off x="0" y="0"/>
              <a:ext cx="237662" cy="208450"/>
            </a:xfrm>
            <a:custGeom>
              <a:rect b="b" l="l" r="r" t="t"/>
              <a:pathLst>
                <a:path extrusionOk="0" h="208450" w="237662">
                  <a:moveTo>
                    <a:pt x="0" y="0"/>
                  </a:moveTo>
                  <a:lnTo>
                    <a:pt x="237662" y="0"/>
                  </a:lnTo>
                  <a:lnTo>
                    <a:pt x="237662" y="208450"/>
                  </a:lnTo>
                  <a:lnTo>
                    <a:pt x="0" y="208450"/>
                  </a:lnTo>
                  <a:close/>
                </a:path>
              </a:pathLst>
            </a:custGeom>
            <a:solidFill>
              <a:srgbClr val="00C282"/>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2800" u="none" cap="none" strike="noStrike">
                  <a:solidFill>
                    <a:schemeClr val="lt1"/>
                  </a:solidFill>
                  <a:latin typeface="Arial"/>
                  <a:ea typeface="Arial"/>
                  <a:cs typeface="Arial"/>
                  <a:sym typeface="Arial"/>
                </a:rPr>
                <a:t>2.</a:t>
              </a:r>
              <a:endParaRPr/>
            </a:p>
          </p:txBody>
        </p:sp>
        <p:sp>
          <p:nvSpPr>
            <p:cNvPr id="260" name="Google Shape;260;p22"/>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39958"/>
                </a:lnSpc>
                <a:spcBef>
                  <a:spcPts val="0"/>
                </a:spcBef>
                <a:spcAft>
                  <a:spcPts val="0"/>
                </a:spcAft>
                <a:buNone/>
              </a:pPr>
              <a:r>
                <a:rPr b="0" i="0" lang="en-US" sz="2400" u="none" cap="none" strike="noStrike">
                  <a:solidFill>
                    <a:srgbClr val="FFFFFF"/>
                  </a:solidFill>
                  <a:latin typeface="Arial"/>
                  <a:ea typeface="Arial"/>
                  <a:cs typeface="Arial"/>
                  <a:sym typeface="Arial"/>
                </a:rPr>
                <a:t>2.</a:t>
              </a:r>
              <a:endParaRPr/>
            </a:p>
          </p:txBody>
        </p:sp>
      </p:grpSp>
      <p:grpSp>
        <p:nvGrpSpPr>
          <p:cNvPr id="261" name="Google Shape;261;p22"/>
          <p:cNvGrpSpPr/>
          <p:nvPr/>
        </p:nvGrpSpPr>
        <p:grpSpPr>
          <a:xfrm>
            <a:off x="13169529" y="3193619"/>
            <a:ext cx="2261440" cy="2367445"/>
            <a:chOff x="0" y="-38100"/>
            <a:chExt cx="812800" cy="850900"/>
          </a:xfrm>
        </p:grpSpPr>
        <p:sp>
          <p:nvSpPr>
            <p:cNvPr id="262" name="Google Shape;262;p22"/>
            <p:cNvSpPr/>
            <p:nvPr/>
          </p:nvSpPr>
          <p:spPr>
            <a:xfrm>
              <a:off x="0" y="0"/>
              <a:ext cx="237662" cy="208450"/>
            </a:xfrm>
            <a:custGeom>
              <a:rect b="b" l="l" r="r" t="t"/>
              <a:pathLst>
                <a:path extrusionOk="0" h="208450" w="237662">
                  <a:moveTo>
                    <a:pt x="0" y="0"/>
                  </a:moveTo>
                  <a:lnTo>
                    <a:pt x="237662" y="0"/>
                  </a:lnTo>
                  <a:lnTo>
                    <a:pt x="237662" y="208450"/>
                  </a:lnTo>
                  <a:lnTo>
                    <a:pt x="0" y="208450"/>
                  </a:lnTo>
                  <a:close/>
                </a:path>
              </a:pathLst>
            </a:custGeom>
            <a:solidFill>
              <a:srgbClr val="1885F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2400" u="none" cap="none" strike="noStrike">
                  <a:solidFill>
                    <a:schemeClr val="lt1"/>
                  </a:solidFill>
                  <a:latin typeface="Arial"/>
                  <a:ea typeface="Arial"/>
                  <a:cs typeface="Arial"/>
                  <a:sym typeface="Arial"/>
                </a:rPr>
                <a:t>3.</a:t>
              </a:r>
              <a:endParaRPr/>
            </a:p>
          </p:txBody>
        </p:sp>
        <p:sp>
          <p:nvSpPr>
            <p:cNvPr id="263" name="Google Shape;263;p22"/>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39958"/>
                </a:lnSpc>
                <a:spcBef>
                  <a:spcPts val="0"/>
                </a:spcBef>
                <a:spcAft>
                  <a:spcPts val="0"/>
                </a:spcAft>
                <a:buNone/>
              </a:pPr>
              <a:r>
                <a:rPr b="0" i="0" lang="en-US" sz="2400" u="none" cap="none" strike="noStrike">
                  <a:solidFill>
                    <a:srgbClr val="FFFFFF"/>
                  </a:solidFill>
                  <a:latin typeface="Arial"/>
                  <a:ea typeface="Arial"/>
                  <a:cs typeface="Arial"/>
                  <a:sym typeface="Arial"/>
                </a:rPr>
                <a:t>3.</a:t>
              </a:r>
              <a:endParaRPr/>
            </a:p>
          </p:txBody>
        </p:sp>
      </p:grpSp>
      <p:sp>
        <p:nvSpPr>
          <p:cNvPr id="264" name="Google Shape;264;p22"/>
          <p:cNvSpPr txBox="1"/>
          <p:nvPr/>
        </p:nvSpPr>
        <p:spPr>
          <a:xfrm>
            <a:off x="3169615" y="954202"/>
            <a:ext cx="11948700" cy="769500"/>
          </a:xfrm>
          <a:prstGeom prst="rect">
            <a:avLst/>
          </a:prstGeom>
          <a:noFill/>
          <a:ln>
            <a:noFill/>
          </a:ln>
        </p:spPr>
        <p:txBody>
          <a:bodyPr anchorCtr="0" anchor="t" bIns="0" lIns="0" spcFirstLastPara="1" rIns="0" wrap="square" tIns="0">
            <a:spAutoFit/>
          </a:bodyPr>
          <a:lstStyle/>
          <a:p>
            <a:pPr indent="0" lvl="0" marL="0" marR="0" rtl="0" algn="l">
              <a:lnSpc>
                <a:spcPct val="116000"/>
              </a:lnSpc>
              <a:spcBef>
                <a:spcPts val="0"/>
              </a:spcBef>
              <a:spcAft>
                <a:spcPts val="0"/>
              </a:spcAft>
              <a:buNone/>
            </a:pPr>
            <a:r>
              <a:rPr b="1" lang="en-US" sz="5000">
                <a:solidFill>
                  <a:srgbClr val="12222B"/>
                </a:solidFill>
                <a:latin typeface="Open Sans"/>
                <a:ea typeface="Open Sans"/>
                <a:cs typeface="Open Sans"/>
                <a:sym typeface="Open Sans"/>
              </a:rPr>
              <a:t>Pros and Cons to Observe</a:t>
            </a:r>
            <a:endParaRPr/>
          </a:p>
        </p:txBody>
      </p:sp>
      <p:grpSp>
        <p:nvGrpSpPr>
          <p:cNvPr id="265" name="Google Shape;265;p22"/>
          <p:cNvGrpSpPr/>
          <p:nvPr/>
        </p:nvGrpSpPr>
        <p:grpSpPr>
          <a:xfrm>
            <a:off x="0" y="9838589"/>
            <a:ext cx="3086104" cy="3230761"/>
            <a:chOff x="0" y="-38100"/>
            <a:chExt cx="812800" cy="850900"/>
          </a:xfrm>
        </p:grpSpPr>
        <p:sp>
          <p:nvSpPr>
            <p:cNvPr id="266" name="Google Shape;266;p22"/>
            <p:cNvSpPr/>
            <p:nvPr/>
          </p:nvSpPr>
          <p:spPr>
            <a:xfrm>
              <a:off x="0" y="0"/>
              <a:ext cx="270933" cy="80000"/>
            </a:xfrm>
            <a:custGeom>
              <a:rect b="b" l="l" r="r" t="t"/>
              <a:pathLst>
                <a:path extrusionOk="0" h="80000" w="270933">
                  <a:moveTo>
                    <a:pt x="0" y="0"/>
                  </a:moveTo>
                  <a:lnTo>
                    <a:pt x="270933" y="0"/>
                  </a:lnTo>
                  <a:lnTo>
                    <a:pt x="270933" y="80000"/>
                  </a:lnTo>
                  <a:lnTo>
                    <a:pt x="0" y="80000"/>
                  </a:lnTo>
                  <a:close/>
                </a:path>
              </a:pathLst>
            </a:custGeom>
            <a:solidFill>
              <a:srgbClr val="7ED8FD"/>
            </a:solidFill>
            <a:ln>
              <a:noFill/>
            </a:ln>
          </p:spPr>
        </p:sp>
        <p:sp>
          <p:nvSpPr>
            <p:cNvPr id="267" name="Google Shape;267;p22"/>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l">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8" name="Google Shape;268;p22"/>
          <p:cNvGrpSpPr/>
          <p:nvPr/>
        </p:nvGrpSpPr>
        <p:grpSpPr>
          <a:xfrm>
            <a:off x="17259300" y="-144661"/>
            <a:ext cx="3086104" cy="3230761"/>
            <a:chOff x="0" y="-38100"/>
            <a:chExt cx="812800" cy="850900"/>
          </a:xfrm>
        </p:grpSpPr>
        <p:sp>
          <p:nvSpPr>
            <p:cNvPr id="269" name="Google Shape;269;p22"/>
            <p:cNvSpPr/>
            <p:nvPr/>
          </p:nvSpPr>
          <p:spPr>
            <a:xfrm>
              <a:off x="0" y="0"/>
              <a:ext cx="270933" cy="80000"/>
            </a:xfrm>
            <a:custGeom>
              <a:rect b="b" l="l" r="r" t="t"/>
              <a:pathLst>
                <a:path extrusionOk="0" h="80000" w="270933">
                  <a:moveTo>
                    <a:pt x="0" y="0"/>
                  </a:moveTo>
                  <a:lnTo>
                    <a:pt x="270933" y="0"/>
                  </a:lnTo>
                  <a:lnTo>
                    <a:pt x="270933" y="80000"/>
                  </a:lnTo>
                  <a:lnTo>
                    <a:pt x="0" y="80000"/>
                  </a:lnTo>
                  <a:close/>
                </a:path>
              </a:pathLst>
            </a:custGeom>
            <a:solidFill>
              <a:srgbClr val="7ED8FD"/>
            </a:solidFill>
            <a:ln>
              <a:noFill/>
            </a:ln>
          </p:spPr>
        </p:sp>
        <p:sp>
          <p:nvSpPr>
            <p:cNvPr id="270" name="Google Shape;270;p22"/>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l">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1" name="Google Shape;271;p22"/>
          <p:cNvGrpSpPr/>
          <p:nvPr/>
        </p:nvGrpSpPr>
        <p:grpSpPr>
          <a:xfrm>
            <a:off x="0" y="-144661"/>
            <a:ext cx="3086104" cy="3230761"/>
            <a:chOff x="0" y="-38100"/>
            <a:chExt cx="812800" cy="850900"/>
          </a:xfrm>
        </p:grpSpPr>
        <p:sp>
          <p:nvSpPr>
            <p:cNvPr id="272" name="Google Shape;272;p22"/>
            <p:cNvSpPr/>
            <p:nvPr/>
          </p:nvSpPr>
          <p:spPr>
            <a:xfrm>
              <a:off x="0" y="0"/>
              <a:ext cx="270933" cy="80000"/>
            </a:xfrm>
            <a:custGeom>
              <a:rect b="b" l="l" r="r" t="t"/>
              <a:pathLst>
                <a:path extrusionOk="0" h="80000" w="270933">
                  <a:moveTo>
                    <a:pt x="0" y="0"/>
                  </a:moveTo>
                  <a:lnTo>
                    <a:pt x="270933" y="0"/>
                  </a:lnTo>
                  <a:lnTo>
                    <a:pt x="270933" y="80000"/>
                  </a:lnTo>
                  <a:lnTo>
                    <a:pt x="0" y="80000"/>
                  </a:lnTo>
                  <a:close/>
                </a:path>
              </a:pathLst>
            </a:custGeom>
            <a:solidFill>
              <a:srgbClr val="00C282"/>
            </a:solidFill>
            <a:ln>
              <a:noFill/>
            </a:ln>
          </p:spPr>
        </p:sp>
        <p:sp>
          <p:nvSpPr>
            <p:cNvPr id="273" name="Google Shape;273;p22"/>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l">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4" name="Google Shape;274;p22"/>
          <p:cNvGrpSpPr/>
          <p:nvPr/>
        </p:nvGrpSpPr>
        <p:grpSpPr>
          <a:xfrm>
            <a:off x="17259300" y="9838589"/>
            <a:ext cx="3086104" cy="3230761"/>
            <a:chOff x="0" y="-38100"/>
            <a:chExt cx="812800" cy="850900"/>
          </a:xfrm>
        </p:grpSpPr>
        <p:sp>
          <p:nvSpPr>
            <p:cNvPr id="275" name="Google Shape;275;p22"/>
            <p:cNvSpPr/>
            <p:nvPr/>
          </p:nvSpPr>
          <p:spPr>
            <a:xfrm>
              <a:off x="0" y="0"/>
              <a:ext cx="270933" cy="80000"/>
            </a:xfrm>
            <a:custGeom>
              <a:rect b="b" l="l" r="r" t="t"/>
              <a:pathLst>
                <a:path extrusionOk="0" h="80000" w="270933">
                  <a:moveTo>
                    <a:pt x="0" y="0"/>
                  </a:moveTo>
                  <a:lnTo>
                    <a:pt x="270933" y="0"/>
                  </a:lnTo>
                  <a:lnTo>
                    <a:pt x="270933" y="80000"/>
                  </a:lnTo>
                  <a:lnTo>
                    <a:pt x="0" y="80000"/>
                  </a:lnTo>
                  <a:close/>
                </a:path>
              </a:pathLst>
            </a:custGeom>
            <a:solidFill>
              <a:srgbClr val="00C282"/>
            </a:solidFill>
            <a:ln>
              <a:noFill/>
            </a:ln>
          </p:spPr>
        </p:sp>
        <p:sp>
          <p:nvSpPr>
            <p:cNvPr id="276" name="Google Shape;276;p22"/>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l">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77" name="Google Shape;277;p22"/>
          <p:cNvSpPr txBox="1"/>
          <p:nvPr/>
        </p:nvSpPr>
        <p:spPr>
          <a:xfrm>
            <a:off x="810225" y="4340500"/>
            <a:ext cx="33567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latin typeface="Calibri"/>
                <a:ea typeface="Calibri"/>
                <a:cs typeface="Calibri"/>
                <a:sym typeface="Calibri"/>
              </a:rPr>
              <a:t>Con: PC Builder websites often felt overwhelming with all the visuals theuser was bombarded upon entering</a:t>
            </a:r>
            <a:endParaRPr b="1" sz="2400">
              <a:latin typeface="Calibri"/>
              <a:ea typeface="Calibri"/>
              <a:cs typeface="Calibri"/>
              <a:sym typeface="Calibri"/>
            </a:endParaRPr>
          </a:p>
        </p:txBody>
      </p:sp>
      <p:sp>
        <p:nvSpPr>
          <p:cNvPr id="278" name="Google Shape;278;p22"/>
          <p:cNvSpPr txBox="1"/>
          <p:nvPr/>
        </p:nvSpPr>
        <p:spPr>
          <a:xfrm>
            <a:off x="6168550" y="4340500"/>
            <a:ext cx="33567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latin typeface="Calibri"/>
                <a:ea typeface="Calibri"/>
                <a:cs typeface="Calibri"/>
                <a:sym typeface="Calibri"/>
              </a:rPr>
              <a:t>Pro: Ratings were often present on PC components which is really useful to let the user feel more confident when making a purchase</a:t>
            </a:r>
            <a:endParaRPr b="1" sz="2400">
              <a:latin typeface="Calibri"/>
              <a:ea typeface="Calibri"/>
              <a:cs typeface="Calibri"/>
              <a:sym typeface="Calibri"/>
            </a:endParaRPr>
          </a:p>
        </p:txBody>
      </p:sp>
      <p:sp>
        <p:nvSpPr>
          <p:cNvPr id="279" name="Google Shape;279;p22"/>
          <p:cNvSpPr txBox="1"/>
          <p:nvPr/>
        </p:nvSpPr>
        <p:spPr>
          <a:xfrm>
            <a:off x="11761625" y="4340500"/>
            <a:ext cx="33567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latin typeface="Calibri"/>
                <a:ea typeface="Calibri"/>
                <a:cs typeface="Calibri"/>
                <a:sym typeface="Calibri"/>
              </a:rPr>
              <a:t>Con: Displaying the different components often felt overwhelming as there was very little space betweneen them</a:t>
            </a:r>
            <a:endParaRPr b="1" sz="2400">
              <a:latin typeface="Calibri"/>
              <a:ea typeface="Calibri"/>
              <a:cs typeface="Calibri"/>
              <a:sym typeface="Calibri"/>
            </a:endParaRPr>
          </a:p>
        </p:txBody>
      </p:sp>
      <p:pic>
        <p:nvPicPr>
          <p:cNvPr id="280" name="Google Shape;280;p22"/>
          <p:cNvPicPr preferRelativeResize="0"/>
          <p:nvPr/>
        </p:nvPicPr>
        <p:blipFill rotWithShape="1">
          <a:blip r:embed="rId3">
            <a:alphaModFix/>
          </a:blip>
          <a:srcRect b="-33707" l="9148" r="-21394" t="0"/>
          <a:stretch/>
        </p:blipFill>
        <p:spPr>
          <a:xfrm>
            <a:off x="183625" y="6372400"/>
            <a:ext cx="5679326" cy="3551500"/>
          </a:xfrm>
          <a:prstGeom prst="rect">
            <a:avLst/>
          </a:prstGeom>
          <a:noFill/>
          <a:ln>
            <a:noFill/>
          </a:ln>
        </p:spPr>
      </p:pic>
      <p:pic>
        <p:nvPicPr>
          <p:cNvPr id="281" name="Google Shape;281;p22"/>
          <p:cNvPicPr preferRelativeResize="0"/>
          <p:nvPr/>
        </p:nvPicPr>
        <p:blipFill>
          <a:blip r:embed="rId4">
            <a:alphaModFix/>
          </a:blip>
          <a:stretch>
            <a:fillRect/>
          </a:stretch>
        </p:blipFill>
        <p:spPr>
          <a:xfrm>
            <a:off x="7035549" y="6837425"/>
            <a:ext cx="2144593" cy="3086475"/>
          </a:xfrm>
          <a:prstGeom prst="rect">
            <a:avLst/>
          </a:prstGeom>
          <a:noFill/>
          <a:ln>
            <a:noFill/>
          </a:ln>
        </p:spPr>
      </p:pic>
      <p:pic>
        <p:nvPicPr>
          <p:cNvPr id="282" name="Google Shape;282;p22"/>
          <p:cNvPicPr preferRelativeResize="0"/>
          <p:nvPr/>
        </p:nvPicPr>
        <p:blipFill>
          <a:blip r:embed="rId5">
            <a:alphaModFix/>
          </a:blip>
          <a:stretch>
            <a:fillRect/>
          </a:stretch>
        </p:blipFill>
        <p:spPr>
          <a:xfrm>
            <a:off x="11990629" y="6372400"/>
            <a:ext cx="2898694" cy="316138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grpSp>
        <p:nvGrpSpPr>
          <p:cNvPr id="287" name="Google Shape;287;p23"/>
          <p:cNvGrpSpPr/>
          <p:nvPr/>
        </p:nvGrpSpPr>
        <p:grpSpPr>
          <a:xfrm>
            <a:off x="0" y="9838589"/>
            <a:ext cx="3086104" cy="3230761"/>
            <a:chOff x="0" y="-38100"/>
            <a:chExt cx="812800" cy="850900"/>
          </a:xfrm>
        </p:grpSpPr>
        <p:sp>
          <p:nvSpPr>
            <p:cNvPr id="288" name="Google Shape;288;p23"/>
            <p:cNvSpPr/>
            <p:nvPr/>
          </p:nvSpPr>
          <p:spPr>
            <a:xfrm>
              <a:off x="0" y="0"/>
              <a:ext cx="270933" cy="80000"/>
            </a:xfrm>
            <a:custGeom>
              <a:rect b="b" l="l" r="r" t="t"/>
              <a:pathLst>
                <a:path extrusionOk="0" h="80000" w="270933">
                  <a:moveTo>
                    <a:pt x="0" y="0"/>
                  </a:moveTo>
                  <a:lnTo>
                    <a:pt x="270933" y="0"/>
                  </a:lnTo>
                  <a:lnTo>
                    <a:pt x="270933" y="80000"/>
                  </a:lnTo>
                  <a:lnTo>
                    <a:pt x="0" y="80000"/>
                  </a:lnTo>
                  <a:close/>
                </a:path>
              </a:pathLst>
            </a:custGeom>
            <a:solidFill>
              <a:srgbClr val="7ED8FD"/>
            </a:solidFill>
            <a:ln>
              <a:noFill/>
            </a:ln>
          </p:spPr>
        </p:sp>
        <p:sp>
          <p:nvSpPr>
            <p:cNvPr id="289" name="Google Shape;289;p23"/>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l">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90" name="Google Shape;290;p23"/>
          <p:cNvGrpSpPr/>
          <p:nvPr/>
        </p:nvGrpSpPr>
        <p:grpSpPr>
          <a:xfrm>
            <a:off x="17259300" y="-144661"/>
            <a:ext cx="3086104" cy="3230761"/>
            <a:chOff x="0" y="-38100"/>
            <a:chExt cx="812800" cy="850900"/>
          </a:xfrm>
        </p:grpSpPr>
        <p:sp>
          <p:nvSpPr>
            <p:cNvPr id="291" name="Google Shape;291;p23"/>
            <p:cNvSpPr/>
            <p:nvPr/>
          </p:nvSpPr>
          <p:spPr>
            <a:xfrm>
              <a:off x="0" y="0"/>
              <a:ext cx="270933" cy="80000"/>
            </a:xfrm>
            <a:custGeom>
              <a:rect b="b" l="l" r="r" t="t"/>
              <a:pathLst>
                <a:path extrusionOk="0" h="80000" w="270933">
                  <a:moveTo>
                    <a:pt x="0" y="0"/>
                  </a:moveTo>
                  <a:lnTo>
                    <a:pt x="270933" y="0"/>
                  </a:lnTo>
                  <a:lnTo>
                    <a:pt x="270933" y="80000"/>
                  </a:lnTo>
                  <a:lnTo>
                    <a:pt x="0" y="80000"/>
                  </a:lnTo>
                  <a:close/>
                </a:path>
              </a:pathLst>
            </a:custGeom>
            <a:solidFill>
              <a:srgbClr val="7ED8FD"/>
            </a:solidFill>
            <a:ln>
              <a:noFill/>
            </a:ln>
          </p:spPr>
        </p:sp>
        <p:sp>
          <p:nvSpPr>
            <p:cNvPr id="292" name="Google Shape;292;p23"/>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l">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93" name="Google Shape;293;p23"/>
          <p:cNvGrpSpPr/>
          <p:nvPr/>
        </p:nvGrpSpPr>
        <p:grpSpPr>
          <a:xfrm>
            <a:off x="0" y="-144661"/>
            <a:ext cx="3086104" cy="3230761"/>
            <a:chOff x="0" y="-38100"/>
            <a:chExt cx="812800" cy="850900"/>
          </a:xfrm>
        </p:grpSpPr>
        <p:sp>
          <p:nvSpPr>
            <p:cNvPr id="294" name="Google Shape;294;p23"/>
            <p:cNvSpPr/>
            <p:nvPr/>
          </p:nvSpPr>
          <p:spPr>
            <a:xfrm>
              <a:off x="0" y="0"/>
              <a:ext cx="270933" cy="80000"/>
            </a:xfrm>
            <a:custGeom>
              <a:rect b="b" l="l" r="r" t="t"/>
              <a:pathLst>
                <a:path extrusionOk="0" h="80000" w="270933">
                  <a:moveTo>
                    <a:pt x="0" y="0"/>
                  </a:moveTo>
                  <a:lnTo>
                    <a:pt x="270933" y="0"/>
                  </a:lnTo>
                  <a:lnTo>
                    <a:pt x="270933" y="80000"/>
                  </a:lnTo>
                  <a:lnTo>
                    <a:pt x="0" y="80000"/>
                  </a:lnTo>
                  <a:close/>
                </a:path>
              </a:pathLst>
            </a:custGeom>
            <a:solidFill>
              <a:srgbClr val="B4B4B4"/>
            </a:solidFill>
            <a:ln>
              <a:noFill/>
            </a:ln>
          </p:spPr>
        </p:sp>
        <p:sp>
          <p:nvSpPr>
            <p:cNvPr id="295" name="Google Shape;295;p23"/>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l">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96" name="Google Shape;296;p23"/>
          <p:cNvGrpSpPr/>
          <p:nvPr/>
        </p:nvGrpSpPr>
        <p:grpSpPr>
          <a:xfrm>
            <a:off x="17259300" y="9838589"/>
            <a:ext cx="3086104" cy="3230761"/>
            <a:chOff x="0" y="-38100"/>
            <a:chExt cx="812800" cy="850900"/>
          </a:xfrm>
        </p:grpSpPr>
        <p:sp>
          <p:nvSpPr>
            <p:cNvPr id="297" name="Google Shape;297;p23"/>
            <p:cNvSpPr/>
            <p:nvPr/>
          </p:nvSpPr>
          <p:spPr>
            <a:xfrm>
              <a:off x="0" y="0"/>
              <a:ext cx="270933" cy="80000"/>
            </a:xfrm>
            <a:custGeom>
              <a:rect b="b" l="l" r="r" t="t"/>
              <a:pathLst>
                <a:path extrusionOk="0" h="80000" w="270933">
                  <a:moveTo>
                    <a:pt x="0" y="0"/>
                  </a:moveTo>
                  <a:lnTo>
                    <a:pt x="270933" y="0"/>
                  </a:lnTo>
                  <a:lnTo>
                    <a:pt x="270933" y="80000"/>
                  </a:lnTo>
                  <a:lnTo>
                    <a:pt x="0" y="80000"/>
                  </a:lnTo>
                  <a:close/>
                </a:path>
              </a:pathLst>
            </a:custGeom>
            <a:solidFill>
              <a:srgbClr val="B4B4B4"/>
            </a:solidFill>
            <a:ln>
              <a:noFill/>
            </a:ln>
          </p:spPr>
        </p:sp>
        <p:sp>
          <p:nvSpPr>
            <p:cNvPr id="298" name="Google Shape;298;p23"/>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l">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99" name="Google Shape;299;p23"/>
          <p:cNvSpPr txBox="1"/>
          <p:nvPr/>
        </p:nvSpPr>
        <p:spPr>
          <a:xfrm>
            <a:off x="3169615" y="954202"/>
            <a:ext cx="11948700" cy="769500"/>
          </a:xfrm>
          <a:prstGeom prst="rect">
            <a:avLst/>
          </a:prstGeom>
          <a:noFill/>
          <a:ln>
            <a:noFill/>
          </a:ln>
        </p:spPr>
        <p:txBody>
          <a:bodyPr anchorCtr="0" anchor="t" bIns="0" lIns="0" spcFirstLastPara="1" rIns="0" wrap="square" tIns="0">
            <a:spAutoFit/>
          </a:bodyPr>
          <a:lstStyle/>
          <a:p>
            <a:pPr indent="0" lvl="0" marL="0" marR="0" rtl="0" algn="ctr">
              <a:lnSpc>
                <a:spcPct val="116000"/>
              </a:lnSpc>
              <a:spcBef>
                <a:spcPts val="0"/>
              </a:spcBef>
              <a:spcAft>
                <a:spcPts val="0"/>
              </a:spcAft>
              <a:buNone/>
            </a:pPr>
            <a:r>
              <a:rPr b="1" lang="en-US" sz="5000">
                <a:solidFill>
                  <a:srgbClr val="12222B"/>
                </a:solidFill>
                <a:latin typeface="Open Sans"/>
                <a:ea typeface="Open Sans"/>
                <a:cs typeface="Open Sans"/>
                <a:sym typeface="Open Sans"/>
              </a:rPr>
              <a:t>HTA</a:t>
            </a:r>
            <a:endParaRPr/>
          </a:p>
        </p:txBody>
      </p:sp>
      <p:pic>
        <p:nvPicPr>
          <p:cNvPr id="300" name="Google Shape;300;p23"/>
          <p:cNvPicPr preferRelativeResize="0"/>
          <p:nvPr/>
        </p:nvPicPr>
        <p:blipFill>
          <a:blip r:embed="rId3">
            <a:alphaModFix/>
          </a:blip>
          <a:stretch>
            <a:fillRect/>
          </a:stretch>
        </p:blipFill>
        <p:spPr>
          <a:xfrm>
            <a:off x="979483" y="2254290"/>
            <a:ext cx="7439025" cy="5467350"/>
          </a:xfrm>
          <a:prstGeom prst="rect">
            <a:avLst/>
          </a:prstGeom>
          <a:noFill/>
          <a:ln>
            <a:noFill/>
          </a:ln>
        </p:spPr>
      </p:pic>
      <p:sp>
        <p:nvSpPr>
          <p:cNvPr id="301" name="Google Shape;301;p23"/>
          <p:cNvSpPr txBox="1"/>
          <p:nvPr/>
        </p:nvSpPr>
        <p:spPr>
          <a:xfrm>
            <a:off x="9722725" y="2314925"/>
            <a:ext cx="6597600" cy="538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600">
                <a:latin typeface="Calibri"/>
                <a:ea typeface="Calibri"/>
                <a:cs typeface="Calibri"/>
                <a:sym typeface="Calibri"/>
              </a:rPr>
              <a:t>Based on our HTA’s the user will go through the following stages:</a:t>
            </a:r>
            <a:endParaRPr b="1" sz="2600">
              <a:latin typeface="Calibri"/>
              <a:ea typeface="Calibri"/>
              <a:cs typeface="Calibri"/>
              <a:sym typeface="Calibri"/>
            </a:endParaRPr>
          </a:p>
          <a:p>
            <a:pPr indent="-393700" lvl="0" marL="457200" rtl="0" algn="l">
              <a:spcBef>
                <a:spcPts val="0"/>
              </a:spcBef>
              <a:spcAft>
                <a:spcPts val="0"/>
              </a:spcAft>
              <a:buSzPts val="2600"/>
              <a:buFont typeface="Calibri"/>
              <a:buChar char="-"/>
            </a:pPr>
            <a:r>
              <a:rPr b="1" lang="en-US" sz="2600">
                <a:latin typeface="Calibri"/>
                <a:ea typeface="Calibri"/>
                <a:cs typeface="Calibri"/>
                <a:sym typeface="Calibri"/>
              </a:rPr>
              <a:t>The user decides their needs</a:t>
            </a:r>
            <a:endParaRPr b="1" sz="2600">
              <a:latin typeface="Calibri"/>
              <a:ea typeface="Calibri"/>
              <a:cs typeface="Calibri"/>
              <a:sym typeface="Calibri"/>
            </a:endParaRPr>
          </a:p>
          <a:p>
            <a:pPr indent="-393700" lvl="0" marL="457200" rtl="0" algn="l">
              <a:spcBef>
                <a:spcPts val="0"/>
              </a:spcBef>
              <a:spcAft>
                <a:spcPts val="0"/>
              </a:spcAft>
              <a:buSzPts val="2600"/>
              <a:buFont typeface="Calibri"/>
              <a:buChar char="-"/>
            </a:pPr>
            <a:r>
              <a:rPr b="1" lang="en-US" sz="2600">
                <a:latin typeface="Calibri"/>
                <a:ea typeface="Calibri"/>
                <a:cs typeface="Calibri"/>
                <a:sym typeface="Calibri"/>
              </a:rPr>
              <a:t>The user decides their budget</a:t>
            </a:r>
            <a:endParaRPr b="1" sz="2600">
              <a:latin typeface="Calibri"/>
              <a:ea typeface="Calibri"/>
              <a:cs typeface="Calibri"/>
              <a:sym typeface="Calibri"/>
            </a:endParaRPr>
          </a:p>
          <a:p>
            <a:pPr indent="-393700" lvl="0" marL="457200" rtl="0" algn="l">
              <a:spcBef>
                <a:spcPts val="0"/>
              </a:spcBef>
              <a:spcAft>
                <a:spcPts val="0"/>
              </a:spcAft>
              <a:buSzPts val="2600"/>
              <a:buFont typeface="Calibri"/>
              <a:buChar char="-"/>
            </a:pPr>
            <a:r>
              <a:rPr b="1" lang="en-US" sz="2600">
                <a:latin typeface="Calibri"/>
                <a:ea typeface="Calibri"/>
                <a:cs typeface="Calibri"/>
                <a:sym typeface="Calibri"/>
              </a:rPr>
              <a:t>Choose CPU</a:t>
            </a:r>
            <a:endParaRPr b="1" sz="2600">
              <a:latin typeface="Calibri"/>
              <a:ea typeface="Calibri"/>
              <a:cs typeface="Calibri"/>
              <a:sym typeface="Calibri"/>
            </a:endParaRPr>
          </a:p>
          <a:p>
            <a:pPr indent="-393700" lvl="0" marL="457200" rtl="0" algn="l">
              <a:spcBef>
                <a:spcPts val="0"/>
              </a:spcBef>
              <a:spcAft>
                <a:spcPts val="0"/>
              </a:spcAft>
              <a:buSzPts val="2600"/>
              <a:buFont typeface="Calibri"/>
              <a:buChar char="-"/>
            </a:pPr>
            <a:r>
              <a:rPr b="1" lang="en-US" sz="2600">
                <a:latin typeface="Calibri"/>
                <a:ea typeface="Calibri"/>
                <a:cs typeface="Calibri"/>
                <a:sym typeface="Calibri"/>
              </a:rPr>
              <a:t>Choose their Motherboard</a:t>
            </a:r>
            <a:endParaRPr b="1" sz="2600">
              <a:latin typeface="Calibri"/>
              <a:ea typeface="Calibri"/>
              <a:cs typeface="Calibri"/>
              <a:sym typeface="Calibri"/>
            </a:endParaRPr>
          </a:p>
          <a:p>
            <a:pPr indent="-393700" lvl="0" marL="457200" rtl="0" algn="l">
              <a:spcBef>
                <a:spcPts val="0"/>
              </a:spcBef>
              <a:spcAft>
                <a:spcPts val="0"/>
              </a:spcAft>
              <a:buSzPts val="2600"/>
              <a:buFont typeface="Calibri"/>
              <a:buChar char="-"/>
            </a:pPr>
            <a:r>
              <a:rPr b="1" lang="en-US" sz="2600">
                <a:latin typeface="Calibri"/>
                <a:ea typeface="Calibri"/>
                <a:cs typeface="Calibri"/>
                <a:sym typeface="Calibri"/>
              </a:rPr>
              <a:t>Choose Memory</a:t>
            </a:r>
            <a:endParaRPr b="1" sz="2600">
              <a:latin typeface="Calibri"/>
              <a:ea typeface="Calibri"/>
              <a:cs typeface="Calibri"/>
              <a:sym typeface="Calibri"/>
            </a:endParaRPr>
          </a:p>
          <a:p>
            <a:pPr indent="-393700" lvl="0" marL="457200" rtl="0" algn="l">
              <a:spcBef>
                <a:spcPts val="0"/>
              </a:spcBef>
              <a:spcAft>
                <a:spcPts val="0"/>
              </a:spcAft>
              <a:buSzPts val="2600"/>
              <a:buFont typeface="Calibri"/>
              <a:buChar char="-"/>
            </a:pPr>
            <a:r>
              <a:rPr b="1" lang="en-US" sz="2600">
                <a:latin typeface="Calibri"/>
                <a:ea typeface="Calibri"/>
                <a:cs typeface="Calibri"/>
                <a:sym typeface="Calibri"/>
              </a:rPr>
              <a:t>Choose their Storage</a:t>
            </a:r>
            <a:endParaRPr b="1" sz="2600">
              <a:latin typeface="Calibri"/>
              <a:ea typeface="Calibri"/>
              <a:cs typeface="Calibri"/>
              <a:sym typeface="Calibri"/>
            </a:endParaRPr>
          </a:p>
          <a:p>
            <a:pPr indent="-393700" lvl="0" marL="457200" rtl="0" algn="l">
              <a:spcBef>
                <a:spcPts val="0"/>
              </a:spcBef>
              <a:spcAft>
                <a:spcPts val="0"/>
              </a:spcAft>
              <a:buSzPts val="2600"/>
              <a:buFont typeface="Calibri"/>
              <a:buChar char="-"/>
            </a:pPr>
            <a:r>
              <a:rPr b="1" lang="en-US" sz="2600">
                <a:latin typeface="Calibri"/>
                <a:ea typeface="Calibri"/>
                <a:cs typeface="Calibri"/>
                <a:sym typeface="Calibri"/>
              </a:rPr>
              <a:t>Choose CPU</a:t>
            </a:r>
            <a:endParaRPr b="1" sz="2600">
              <a:latin typeface="Calibri"/>
              <a:ea typeface="Calibri"/>
              <a:cs typeface="Calibri"/>
              <a:sym typeface="Calibri"/>
            </a:endParaRPr>
          </a:p>
          <a:p>
            <a:pPr indent="-393700" lvl="0" marL="457200" rtl="0" algn="l">
              <a:spcBef>
                <a:spcPts val="0"/>
              </a:spcBef>
              <a:spcAft>
                <a:spcPts val="0"/>
              </a:spcAft>
              <a:buSzPts val="2600"/>
              <a:buFont typeface="Calibri"/>
              <a:buChar char="-"/>
            </a:pPr>
            <a:r>
              <a:rPr b="1" lang="en-US" sz="2600">
                <a:latin typeface="Calibri"/>
                <a:ea typeface="Calibri"/>
                <a:cs typeface="Calibri"/>
                <a:sym typeface="Calibri"/>
              </a:rPr>
              <a:t>Choose Case</a:t>
            </a:r>
            <a:endParaRPr b="1" sz="2600">
              <a:latin typeface="Calibri"/>
              <a:ea typeface="Calibri"/>
              <a:cs typeface="Calibri"/>
              <a:sym typeface="Calibri"/>
            </a:endParaRPr>
          </a:p>
          <a:p>
            <a:pPr indent="-393700" lvl="0" marL="457200" rtl="0" algn="l">
              <a:spcBef>
                <a:spcPts val="0"/>
              </a:spcBef>
              <a:spcAft>
                <a:spcPts val="0"/>
              </a:spcAft>
              <a:buSzPts val="2600"/>
              <a:buFont typeface="Calibri"/>
              <a:buChar char="-"/>
            </a:pPr>
            <a:r>
              <a:rPr b="1" lang="en-US" sz="2600">
                <a:latin typeface="Calibri"/>
                <a:ea typeface="Calibri"/>
                <a:cs typeface="Calibri"/>
                <a:sym typeface="Calibri"/>
              </a:rPr>
              <a:t>Go to Checkout</a:t>
            </a:r>
            <a:endParaRPr b="1" sz="2600">
              <a:latin typeface="Calibri"/>
              <a:ea typeface="Calibri"/>
              <a:cs typeface="Calibri"/>
              <a:sym typeface="Calibri"/>
            </a:endParaRPr>
          </a:p>
          <a:p>
            <a:pPr indent="-393700" lvl="0" marL="457200" rtl="0" algn="l">
              <a:spcBef>
                <a:spcPts val="0"/>
              </a:spcBef>
              <a:spcAft>
                <a:spcPts val="0"/>
              </a:spcAft>
              <a:buSzPts val="2600"/>
              <a:buFont typeface="Calibri"/>
              <a:buChar char="-"/>
            </a:pPr>
            <a:r>
              <a:rPr b="1" lang="en-US" sz="2600">
                <a:latin typeface="Calibri"/>
                <a:ea typeface="Calibri"/>
                <a:cs typeface="Calibri"/>
                <a:sym typeface="Calibri"/>
              </a:rPr>
              <a:t>Select Payment method</a:t>
            </a:r>
            <a:endParaRPr b="1" sz="2600">
              <a:latin typeface="Calibri"/>
              <a:ea typeface="Calibri"/>
              <a:cs typeface="Calibri"/>
              <a:sym typeface="Calibri"/>
            </a:endParaRPr>
          </a:p>
          <a:p>
            <a:pPr indent="-393700" lvl="0" marL="457200" rtl="0" algn="l">
              <a:spcBef>
                <a:spcPts val="0"/>
              </a:spcBef>
              <a:spcAft>
                <a:spcPts val="0"/>
              </a:spcAft>
              <a:buSzPts val="2600"/>
              <a:buFont typeface="Calibri"/>
              <a:buChar char="-"/>
            </a:pPr>
            <a:r>
              <a:rPr b="1" lang="en-US" sz="2600">
                <a:latin typeface="Calibri"/>
                <a:ea typeface="Calibri"/>
                <a:cs typeface="Calibri"/>
                <a:sym typeface="Calibri"/>
              </a:rPr>
              <a:t>Pay</a:t>
            </a:r>
            <a:endParaRPr b="1" sz="260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cxnSp>
        <p:nvCxnSpPr>
          <p:cNvPr id="306" name="Google Shape;306;p24"/>
          <p:cNvCxnSpPr/>
          <p:nvPr/>
        </p:nvCxnSpPr>
        <p:spPr>
          <a:xfrm>
            <a:off x="532603" y="6843758"/>
            <a:ext cx="17219156" cy="0"/>
          </a:xfrm>
          <a:prstGeom prst="straightConnector1">
            <a:avLst/>
          </a:prstGeom>
          <a:noFill/>
          <a:ln cap="flat" cmpd="sng" w="9525">
            <a:solidFill>
              <a:srgbClr val="000000"/>
            </a:solidFill>
            <a:prstDash val="solid"/>
            <a:round/>
            <a:headEnd len="sm" w="sm" type="none"/>
            <a:tailEnd len="sm" w="sm" type="none"/>
          </a:ln>
        </p:spPr>
      </p:cxnSp>
      <p:grpSp>
        <p:nvGrpSpPr>
          <p:cNvPr id="307" name="Google Shape;307;p24"/>
          <p:cNvGrpSpPr/>
          <p:nvPr/>
        </p:nvGrpSpPr>
        <p:grpSpPr>
          <a:xfrm>
            <a:off x="0" y="9838589"/>
            <a:ext cx="3086104" cy="3230761"/>
            <a:chOff x="0" y="-38100"/>
            <a:chExt cx="812800" cy="850900"/>
          </a:xfrm>
        </p:grpSpPr>
        <p:sp>
          <p:nvSpPr>
            <p:cNvPr id="308" name="Google Shape;308;p24"/>
            <p:cNvSpPr/>
            <p:nvPr/>
          </p:nvSpPr>
          <p:spPr>
            <a:xfrm>
              <a:off x="0" y="0"/>
              <a:ext cx="270933" cy="80000"/>
            </a:xfrm>
            <a:custGeom>
              <a:rect b="b" l="l" r="r" t="t"/>
              <a:pathLst>
                <a:path extrusionOk="0" h="80000" w="270933">
                  <a:moveTo>
                    <a:pt x="0" y="0"/>
                  </a:moveTo>
                  <a:lnTo>
                    <a:pt x="270933" y="0"/>
                  </a:lnTo>
                  <a:lnTo>
                    <a:pt x="270933" y="80000"/>
                  </a:lnTo>
                  <a:lnTo>
                    <a:pt x="0" y="80000"/>
                  </a:lnTo>
                  <a:close/>
                </a:path>
              </a:pathLst>
            </a:custGeom>
            <a:solidFill>
              <a:srgbClr val="7ED8FD"/>
            </a:solidFill>
            <a:ln>
              <a:noFill/>
            </a:ln>
          </p:spPr>
        </p:sp>
        <p:sp>
          <p:nvSpPr>
            <p:cNvPr id="309" name="Google Shape;309;p24"/>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l">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10" name="Google Shape;310;p24"/>
          <p:cNvGrpSpPr/>
          <p:nvPr/>
        </p:nvGrpSpPr>
        <p:grpSpPr>
          <a:xfrm>
            <a:off x="17259300" y="-144661"/>
            <a:ext cx="3086104" cy="3230761"/>
            <a:chOff x="0" y="-38100"/>
            <a:chExt cx="812800" cy="850900"/>
          </a:xfrm>
        </p:grpSpPr>
        <p:sp>
          <p:nvSpPr>
            <p:cNvPr id="311" name="Google Shape;311;p24"/>
            <p:cNvSpPr/>
            <p:nvPr/>
          </p:nvSpPr>
          <p:spPr>
            <a:xfrm>
              <a:off x="0" y="0"/>
              <a:ext cx="270933" cy="80000"/>
            </a:xfrm>
            <a:custGeom>
              <a:rect b="b" l="l" r="r" t="t"/>
              <a:pathLst>
                <a:path extrusionOk="0" h="80000" w="270933">
                  <a:moveTo>
                    <a:pt x="0" y="0"/>
                  </a:moveTo>
                  <a:lnTo>
                    <a:pt x="270933" y="0"/>
                  </a:lnTo>
                  <a:lnTo>
                    <a:pt x="270933" y="80000"/>
                  </a:lnTo>
                  <a:lnTo>
                    <a:pt x="0" y="80000"/>
                  </a:lnTo>
                  <a:close/>
                </a:path>
              </a:pathLst>
            </a:custGeom>
            <a:solidFill>
              <a:srgbClr val="7ED8FD"/>
            </a:solidFill>
            <a:ln>
              <a:noFill/>
            </a:ln>
          </p:spPr>
        </p:sp>
        <p:sp>
          <p:nvSpPr>
            <p:cNvPr id="312" name="Google Shape;312;p24"/>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l">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13" name="Google Shape;313;p24"/>
          <p:cNvGrpSpPr/>
          <p:nvPr/>
        </p:nvGrpSpPr>
        <p:grpSpPr>
          <a:xfrm>
            <a:off x="0" y="-144662"/>
            <a:ext cx="3086120" cy="3230782"/>
            <a:chOff x="0" y="-38100"/>
            <a:chExt cx="812800" cy="850900"/>
          </a:xfrm>
        </p:grpSpPr>
        <p:sp>
          <p:nvSpPr>
            <p:cNvPr id="314" name="Google Shape;314;p24"/>
            <p:cNvSpPr/>
            <p:nvPr/>
          </p:nvSpPr>
          <p:spPr>
            <a:xfrm>
              <a:off x="0" y="0"/>
              <a:ext cx="270933" cy="80000"/>
            </a:xfrm>
            <a:custGeom>
              <a:rect b="b" l="l" r="r" t="t"/>
              <a:pathLst>
                <a:path extrusionOk="0" h="80000" w="270933">
                  <a:moveTo>
                    <a:pt x="0" y="0"/>
                  </a:moveTo>
                  <a:lnTo>
                    <a:pt x="270933" y="0"/>
                  </a:lnTo>
                  <a:lnTo>
                    <a:pt x="270933" y="80000"/>
                  </a:lnTo>
                  <a:lnTo>
                    <a:pt x="0" y="80000"/>
                  </a:lnTo>
                  <a:close/>
                </a:path>
              </a:pathLst>
            </a:custGeom>
            <a:solidFill>
              <a:srgbClr val="00C282"/>
            </a:solidFill>
            <a:ln>
              <a:noFill/>
            </a:ln>
          </p:spPr>
        </p:sp>
        <p:sp>
          <p:nvSpPr>
            <p:cNvPr id="315" name="Google Shape;315;p24"/>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l">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16" name="Google Shape;316;p24"/>
          <p:cNvGrpSpPr/>
          <p:nvPr/>
        </p:nvGrpSpPr>
        <p:grpSpPr>
          <a:xfrm>
            <a:off x="17259300" y="9838589"/>
            <a:ext cx="3086104" cy="3230761"/>
            <a:chOff x="0" y="-38100"/>
            <a:chExt cx="812800" cy="850900"/>
          </a:xfrm>
        </p:grpSpPr>
        <p:sp>
          <p:nvSpPr>
            <p:cNvPr id="317" name="Google Shape;317;p24"/>
            <p:cNvSpPr/>
            <p:nvPr/>
          </p:nvSpPr>
          <p:spPr>
            <a:xfrm>
              <a:off x="0" y="0"/>
              <a:ext cx="270933" cy="80000"/>
            </a:xfrm>
            <a:custGeom>
              <a:rect b="b" l="l" r="r" t="t"/>
              <a:pathLst>
                <a:path extrusionOk="0" h="80000" w="270933">
                  <a:moveTo>
                    <a:pt x="0" y="0"/>
                  </a:moveTo>
                  <a:lnTo>
                    <a:pt x="270933" y="0"/>
                  </a:lnTo>
                  <a:lnTo>
                    <a:pt x="270933" y="80000"/>
                  </a:lnTo>
                  <a:lnTo>
                    <a:pt x="0" y="80000"/>
                  </a:lnTo>
                  <a:close/>
                </a:path>
              </a:pathLst>
            </a:custGeom>
            <a:solidFill>
              <a:srgbClr val="00C282"/>
            </a:solidFill>
            <a:ln>
              <a:noFill/>
            </a:ln>
          </p:spPr>
        </p:sp>
        <p:sp>
          <p:nvSpPr>
            <p:cNvPr id="318" name="Google Shape;318;p24"/>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l">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19" name="Google Shape;319;p24"/>
          <p:cNvSpPr txBox="1"/>
          <p:nvPr/>
        </p:nvSpPr>
        <p:spPr>
          <a:xfrm>
            <a:off x="-2931160" y="235065"/>
            <a:ext cx="11948700" cy="1019700"/>
          </a:xfrm>
          <a:prstGeom prst="rect">
            <a:avLst/>
          </a:prstGeom>
          <a:noFill/>
          <a:ln>
            <a:noFill/>
          </a:ln>
        </p:spPr>
        <p:txBody>
          <a:bodyPr anchorCtr="0" anchor="t" bIns="0" lIns="0" spcFirstLastPara="1" rIns="0" wrap="square" tIns="0">
            <a:spAutoFit/>
          </a:bodyPr>
          <a:lstStyle/>
          <a:p>
            <a:pPr indent="0" lvl="0" marL="0" rtl="0" algn="ctr">
              <a:lnSpc>
                <a:spcPct val="116000"/>
              </a:lnSpc>
              <a:spcBef>
                <a:spcPts val="0"/>
              </a:spcBef>
              <a:spcAft>
                <a:spcPts val="0"/>
              </a:spcAft>
              <a:buNone/>
            </a:pPr>
            <a:r>
              <a:t/>
            </a:r>
            <a:endParaRPr/>
          </a:p>
          <a:p>
            <a:pPr indent="0" lvl="0" marL="0" marR="0" rtl="0" algn="ctr">
              <a:lnSpc>
                <a:spcPct val="116000"/>
              </a:lnSpc>
              <a:spcBef>
                <a:spcPts val="0"/>
              </a:spcBef>
              <a:spcAft>
                <a:spcPts val="0"/>
              </a:spcAft>
              <a:buNone/>
            </a:pPr>
            <a:r>
              <a:rPr b="1" lang="en-US" sz="5000">
                <a:solidFill>
                  <a:srgbClr val="12222B"/>
                </a:solidFill>
                <a:latin typeface="Open Sans"/>
                <a:ea typeface="Open Sans"/>
                <a:cs typeface="Open Sans"/>
                <a:sym typeface="Open Sans"/>
              </a:rPr>
              <a:t>Survey Responses</a:t>
            </a:r>
            <a:endParaRPr/>
          </a:p>
        </p:txBody>
      </p:sp>
      <p:sp>
        <p:nvSpPr>
          <p:cNvPr id="320" name="Google Shape;320;p24"/>
          <p:cNvSpPr txBox="1"/>
          <p:nvPr/>
        </p:nvSpPr>
        <p:spPr>
          <a:xfrm>
            <a:off x="697400" y="1663888"/>
            <a:ext cx="15075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alibri"/>
                <a:ea typeface="Calibri"/>
                <a:cs typeface="Calibri"/>
                <a:sym typeface="Calibri"/>
              </a:rPr>
              <a:t>The survey responses we got gave us a mixed response on what we could be looking for. Our pool mostly included our friends and thus our results were skewed towards a certain demographic. We decided to make the website to </a:t>
            </a:r>
            <a:r>
              <a:rPr b="1" lang="en-US" sz="2000">
                <a:latin typeface="Calibri"/>
                <a:ea typeface="Calibri"/>
                <a:cs typeface="Calibri"/>
                <a:sym typeface="Calibri"/>
              </a:rPr>
              <a:t>accommodate</a:t>
            </a:r>
            <a:r>
              <a:rPr b="1" lang="en-US" sz="2000">
                <a:latin typeface="Calibri"/>
                <a:ea typeface="Calibri"/>
                <a:cs typeface="Calibri"/>
                <a:sym typeface="Calibri"/>
              </a:rPr>
              <a:t> some of these people however. Even if the site was not going to be </a:t>
            </a:r>
            <a:r>
              <a:rPr b="1" lang="en-US" sz="2000">
                <a:latin typeface="Calibri"/>
                <a:ea typeface="Calibri"/>
                <a:cs typeface="Calibri"/>
                <a:sym typeface="Calibri"/>
              </a:rPr>
              <a:t>used for buying a fully built PC we could still sell parts and also have a builder to help users plan builds.</a:t>
            </a:r>
            <a:endParaRPr b="1" sz="2000">
              <a:latin typeface="Calibri"/>
              <a:ea typeface="Calibri"/>
              <a:cs typeface="Calibri"/>
              <a:sym typeface="Calibri"/>
            </a:endParaRPr>
          </a:p>
        </p:txBody>
      </p:sp>
      <p:pic>
        <p:nvPicPr>
          <p:cNvPr id="321" name="Google Shape;321;p24"/>
          <p:cNvPicPr preferRelativeResize="0"/>
          <p:nvPr/>
        </p:nvPicPr>
        <p:blipFill>
          <a:blip r:embed="rId3">
            <a:alphaModFix/>
          </a:blip>
          <a:stretch>
            <a:fillRect/>
          </a:stretch>
        </p:blipFill>
        <p:spPr>
          <a:xfrm>
            <a:off x="123825" y="4380775"/>
            <a:ext cx="5943600" cy="5457825"/>
          </a:xfrm>
          <a:prstGeom prst="rect">
            <a:avLst/>
          </a:prstGeom>
          <a:noFill/>
          <a:ln>
            <a:noFill/>
          </a:ln>
        </p:spPr>
      </p:pic>
      <p:pic>
        <p:nvPicPr>
          <p:cNvPr id="322" name="Google Shape;322;p24"/>
          <p:cNvPicPr preferRelativeResize="0"/>
          <p:nvPr/>
        </p:nvPicPr>
        <p:blipFill>
          <a:blip r:embed="rId4">
            <a:alphaModFix/>
          </a:blip>
          <a:stretch>
            <a:fillRect/>
          </a:stretch>
        </p:blipFill>
        <p:spPr>
          <a:xfrm>
            <a:off x="6219825" y="4137200"/>
            <a:ext cx="5724779" cy="5944963"/>
          </a:xfrm>
          <a:prstGeom prst="rect">
            <a:avLst/>
          </a:prstGeom>
          <a:noFill/>
          <a:ln>
            <a:noFill/>
          </a:ln>
        </p:spPr>
      </p:pic>
      <p:pic>
        <p:nvPicPr>
          <p:cNvPr id="323" name="Google Shape;323;p24"/>
          <p:cNvPicPr preferRelativeResize="0"/>
          <p:nvPr/>
        </p:nvPicPr>
        <p:blipFill>
          <a:blip r:embed="rId5">
            <a:alphaModFix/>
          </a:blip>
          <a:stretch>
            <a:fillRect/>
          </a:stretch>
        </p:blipFill>
        <p:spPr>
          <a:xfrm>
            <a:off x="12097004" y="3871263"/>
            <a:ext cx="5805411" cy="594496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grpSp>
        <p:nvGrpSpPr>
          <p:cNvPr id="328" name="Google Shape;328;p25"/>
          <p:cNvGrpSpPr/>
          <p:nvPr/>
        </p:nvGrpSpPr>
        <p:grpSpPr>
          <a:xfrm>
            <a:off x="0" y="9838589"/>
            <a:ext cx="3086104" cy="3230761"/>
            <a:chOff x="0" y="-38100"/>
            <a:chExt cx="812800" cy="850900"/>
          </a:xfrm>
        </p:grpSpPr>
        <p:sp>
          <p:nvSpPr>
            <p:cNvPr id="329" name="Google Shape;329;p25"/>
            <p:cNvSpPr/>
            <p:nvPr/>
          </p:nvSpPr>
          <p:spPr>
            <a:xfrm>
              <a:off x="0" y="0"/>
              <a:ext cx="270933" cy="80000"/>
            </a:xfrm>
            <a:custGeom>
              <a:rect b="b" l="l" r="r" t="t"/>
              <a:pathLst>
                <a:path extrusionOk="0" h="80000" w="270933">
                  <a:moveTo>
                    <a:pt x="0" y="0"/>
                  </a:moveTo>
                  <a:lnTo>
                    <a:pt x="270933" y="0"/>
                  </a:lnTo>
                  <a:lnTo>
                    <a:pt x="270933" y="80000"/>
                  </a:lnTo>
                  <a:lnTo>
                    <a:pt x="0" y="80000"/>
                  </a:lnTo>
                  <a:close/>
                </a:path>
              </a:pathLst>
            </a:custGeom>
            <a:solidFill>
              <a:srgbClr val="7ED8FD"/>
            </a:solidFill>
            <a:ln>
              <a:noFill/>
            </a:ln>
          </p:spPr>
        </p:sp>
        <p:sp>
          <p:nvSpPr>
            <p:cNvPr id="330" name="Google Shape;330;p25"/>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l">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31" name="Google Shape;331;p25"/>
          <p:cNvGrpSpPr/>
          <p:nvPr/>
        </p:nvGrpSpPr>
        <p:grpSpPr>
          <a:xfrm>
            <a:off x="17259300" y="-144661"/>
            <a:ext cx="3086104" cy="3230761"/>
            <a:chOff x="0" y="-38100"/>
            <a:chExt cx="812800" cy="850900"/>
          </a:xfrm>
        </p:grpSpPr>
        <p:sp>
          <p:nvSpPr>
            <p:cNvPr id="332" name="Google Shape;332;p25"/>
            <p:cNvSpPr/>
            <p:nvPr/>
          </p:nvSpPr>
          <p:spPr>
            <a:xfrm>
              <a:off x="0" y="0"/>
              <a:ext cx="270933" cy="80000"/>
            </a:xfrm>
            <a:custGeom>
              <a:rect b="b" l="l" r="r" t="t"/>
              <a:pathLst>
                <a:path extrusionOk="0" h="80000" w="270933">
                  <a:moveTo>
                    <a:pt x="0" y="0"/>
                  </a:moveTo>
                  <a:lnTo>
                    <a:pt x="270933" y="0"/>
                  </a:lnTo>
                  <a:lnTo>
                    <a:pt x="270933" y="80000"/>
                  </a:lnTo>
                  <a:lnTo>
                    <a:pt x="0" y="80000"/>
                  </a:lnTo>
                  <a:close/>
                </a:path>
              </a:pathLst>
            </a:custGeom>
            <a:solidFill>
              <a:srgbClr val="7ED8FD"/>
            </a:solidFill>
            <a:ln>
              <a:noFill/>
            </a:ln>
          </p:spPr>
        </p:sp>
        <p:sp>
          <p:nvSpPr>
            <p:cNvPr id="333" name="Google Shape;333;p25"/>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l">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34" name="Google Shape;334;p25"/>
          <p:cNvGrpSpPr/>
          <p:nvPr/>
        </p:nvGrpSpPr>
        <p:grpSpPr>
          <a:xfrm>
            <a:off x="0" y="-144661"/>
            <a:ext cx="3086104" cy="3230761"/>
            <a:chOff x="0" y="-38100"/>
            <a:chExt cx="812800" cy="850900"/>
          </a:xfrm>
        </p:grpSpPr>
        <p:sp>
          <p:nvSpPr>
            <p:cNvPr id="335" name="Google Shape;335;p25"/>
            <p:cNvSpPr/>
            <p:nvPr/>
          </p:nvSpPr>
          <p:spPr>
            <a:xfrm>
              <a:off x="0" y="0"/>
              <a:ext cx="270933" cy="80000"/>
            </a:xfrm>
            <a:custGeom>
              <a:rect b="b" l="l" r="r" t="t"/>
              <a:pathLst>
                <a:path extrusionOk="0" h="80000" w="270933">
                  <a:moveTo>
                    <a:pt x="0" y="0"/>
                  </a:moveTo>
                  <a:lnTo>
                    <a:pt x="270933" y="0"/>
                  </a:lnTo>
                  <a:lnTo>
                    <a:pt x="270933" y="80000"/>
                  </a:lnTo>
                  <a:lnTo>
                    <a:pt x="0" y="80000"/>
                  </a:lnTo>
                  <a:close/>
                </a:path>
              </a:pathLst>
            </a:custGeom>
            <a:solidFill>
              <a:srgbClr val="00C282"/>
            </a:solidFill>
            <a:ln>
              <a:noFill/>
            </a:ln>
          </p:spPr>
        </p:sp>
        <p:sp>
          <p:nvSpPr>
            <p:cNvPr id="336" name="Google Shape;336;p25"/>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l">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37" name="Google Shape;337;p25"/>
          <p:cNvGrpSpPr/>
          <p:nvPr/>
        </p:nvGrpSpPr>
        <p:grpSpPr>
          <a:xfrm>
            <a:off x="17259300" y="9838589"/>
            <a:ext cx="3086104" cy="3230761"/>
            <a:chOff x="0" y="-38100"/>
            <a:chExt cx="812800" cy="850900"/>
          </a:xfrm>
        </p:grpSpPr>
        <p:sp>
          <p:nvSpPr>
            <p:cNvPr id="338" name="Google Shape;338;p25"/>
            <p:cNvSpPr/>
            <p:nvPr/>
          </p:nvSpPr>
          <p:spPr>
            <a:xfrm>
              <a:off x="0" y="0"/>
              <a:ext cx="270933" cy="80000"/>
            </a:xfrm>
            <a:custGeom>
              <a:rect b="b" l="l" r="r" t="t"/>
              <a:pathLst>
                <a:path extrusionOk="0" h="80000" w="270933">
                  <a:moveTo>
                    <a:pt x="0" y="0"/>
                  </a:moveTo>
                  <a:lnTo>
                    <a:pt x="270933" y="0"/>
                  </a:lnTo>
                  <a:lnTo>
                    <a:pt x="270933" y="80000"/>
                  </a:lnTo>
                  <a:lnTo>
                    <a:pt x="0" y="80000"/>
                  </a:lnTo>
                  <a:close/>
                </a:path>
              </a:pathLst>
            </a:custGeom>
            <a:solidFill>
              <a:srgbClr val="00C282"/>
            </a:solidFill>
            <a:ln>
              <a:noFill/>
            </a:ln>
          </p:spPr>
        </p:sp>
        <p:sp>
          <p:nvSpPr>
            <p:cNvPr id="339" name="Google Shape;339;p25"/>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l">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40" name="Google Shape;340;p25"/>
          <p:cNvSpPr txBox="1"/>
          <p:nvPr/>
        </p:nvSpPr>
        <p:spPr>
          <a:xfrm>
            <a:off x="-478442" y="651654"/>
            <a:ext cx="10472400" cy="769500"/>
          </a:xfrm>
          <a:prstGeom prst="rect">
            <a:avLst/>
          </a:prstGeom>
          <a:noFill/>
          <a:ln>
            <a:noFill/>
          </a:ln>
        </p:spPr>
        <p:txBody>
          <a:bodyPr anchorCtr="0" anchor="t" bIns="0" lIns="0" spcFirstLastPara="1" rIns="0" wrap="square" tIns="0">
            <a:spAutoFit/>
          </a:bodyPr>
          <a:lstStyle/>
          <a:p>
            <a:pPr indent="0" lvl="0" marL="0" marR="0" rtl="0" algn="ctr">
              <a:lnSpc>
                <a:spcPct val="116000"/>
              </a:lnSpc>
              <a:spcBef>
                <a:spcPts val="0"/>
              </a:spcBef>
              <a:spcAft>
                <a:spcPts val="0"/>
              </a:spcAft>
              <a:buNone/>
            </a:pPr>
            <a:r>
              <a:rPr b="1" lang="en-US" sz="5000">
                <a:solidFill>
                  <a:srgbClr val="12222B"/>
                </a:solidFill>
                <a:latin typeface="Open Sans"/>
                <a:ea typeface="Open Sans"/>
                <a:cs typeface="Open Sans"/>
                <a:sym typeface="Open Sans"/>
              </a:rPr>
              <a:t>Rough Draft for Website</a:t>
            </a:r>
            <a:endParaRPr/>
          </a:p>
        </p:txBody>
      </p:sp>
      <p:sp>
        <p:nvSpPr>
          <p:cNvPr id="341" name="Google Shape;341;p25"/>
          <p:cNvSpPr txBox="1"/>
          <p:nvPr/>
        </p:nvSpPr>
        <p:spPr>
          <a:xfrm>
            <a:off x="1034021" y="1831779"/>
            <a:ext cx="6904500" cy="2462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000"/>
              <a:t>For the rough drafts we came up with a design that would work for a minimalist </a:t>
            </a:r>
            <a:r>
              <a:rPr lang="en-US" sz="2000"/>
              <a:t>aesthetic</a:t>
            </a:r>
            <a:r>
              <a:rPr lang="en-US" sz="2000"/>
              <a:t>. We </a:t>
            </a:r>
            <a:r>
              <a:rPr lang="en-US" sz="2000"/>
              <a:t>wanted a layout that was simple</a:t>
            </a:r>
            <a:r>
              <a:rPr lang="en-US" sz="2000"/>
              <a:t> and easy to read. We wanted a </a:t>
            </a:r>
            <a:r>
              <a:rPr lang="en-US" sz="2000"/>
              <a:t>sidebar</a:t>
            </a:r>
            <a:r>
              <a:rPr lang="en-US" sz="2000"/>
              <a:t> for our component buttons, choosing a component would dynamically showcase the different products per component rather than open a new page.</a:t>
            </a:r>
            <a:endParaRPr/>
          </a:p>
        </p:txBody>
      </p:sp>
      <p:pic>
        <p:nvPicPr>
          <p:cNvPr id="342" name="Google Shape;342;p25"/>
          <p:cNvPicPr preferRelativeResize="0"/>
          <p:nvPr/>
        </p:nvPicPr>
        <p:blipFill>
          <a:blip r:embed="rId3">
            <a:alphaModFix/>
          </a:blip>
          <a:stretch>
            <a:fillRect/>
          </a:stretch>
        </p:blipFill>
        <p:spPr>
          <a:xfrm>
            <a:off x="168750" y="4439488"/>
            <a:ext cx="9177993" cy="5192038"/>
          </a:xfrm>
          <a:prstGeom prst="rect">
            <a:avLst/>
          </a:prstGeom>
          <a:noFill/>
          <a:ln>
            <a:noFill/>
          </a:ln>
        </p:spPr>
      </p:pic>
      <p:pic>
        <p:nvPicPr>
          <p:cNvPr id="343" name="Google Shape;343;p25"/>
          <p:cNvPicPr preferRelativeResize="0"/>
          <p:nvPr/>
        </p:nvPicPr>
        <p:blipFill>
          <a:blip r:embed="rId4">
            <a:alphaModFix/>
          </a:blip>
          <a:stretch>
            <a:fillRect/>
          </a:stretch>
        </p:blipFill>
        <p:spPr>
          <a:xfrm>
            <a:off x="9562241" y="393750"/>
            <a:ext cx="8536085" cy="4045751"/>
          </a:xfrm>
          <a:prstGeom prst="rect">
            <a:avLst/>
          </a:prstGeom>
          <a:noFill/>
          <a:ln>
            <a:noFill/>
          </a:ln>
        </p:spPr>
      </p:pic>
      <p:sp>
        <p:nvSpPr>
          <p:cNvPr id="344" name="Google Shape;344;p25"/>
          <p:cNvSpPr txBox="1"/>
          <p:nvPr/>
        </p:nvSpPr>
        <p:spPr>
          <a:xfrm>
            <a:off x="9993946" y="4753779"/>
            <a:ext cx="6904500" cy="1859400"/>
          </a:xfrm>
          <a:prstGeom prst="rect">
            <a:avLst/>
          </a:prstGeom>
          <a:noFill/>
          <a:ln>
            <a:noFill/>
          </a:ln>
        </p:spPr>
        <p:txBody>
          <a:bodyPr anchorCtr="0" anchor="t" bIns="0" lIns="0" spcFirstLastPara="1" rIns="0" wrap="square" tIns="0">
            <a:spAutoFit/>
          </a:bodyPr>
          <a:lstStyle/>
          <a:p>
            <a:pPr indent="0" lvl="0" marL="0" rtl="0" algn="l">
              <a:lnSpc>
                <a:spcPct val="168000"/>
              </a:lnSpc>
              <a:spcBef>
                <a:spcPts val="0"/>
              </a:spcBef>
              <a:spcAft>
                <a:spcPts val="0"/>
              </a:spcAft>
              <a:buClr>
                <a:schemeClr val="dk1"/>
              </a:buClr>
              <a:buSzPts val="1100"/>
              <a:buFont typeface="Arial"/>
              <a:buNone/>
            </a:pPr>
            <a:r>
              <a:rPr lang="en-US" sz="2000">
                <a:solidFill>
                  <a:schemeClr val="dk1"/>
                </a:solidFill>
              </a:rPr>
              <a:t>Our rough draft was similar to our final design. The rough draft for the PC Builder does not show off the component screen but it was visible in another rough draft. </a:t>
            </a:r>
            <a:endParaRPr sz="2000">
              <a:solidFill>
                <a:schemeClr val="dk1"/>
              </a:solidFill>
            </a:endParaRPr>
          </a:p>
          <a:p>
            <a:pPr indent="0" lvl="0" marL="0" marR="0" rtl="0" algn="l">
              <a:lnSpc>
                <a:spcPct val="140000"/>
              </a:lnSpc>
              <a:spcBef>
                <a:spcPts val="0"/>
              </a:spcBef>
              <a:spcAft>
                <a:spcPts val="0"/>
              </a:spcAft>
              <a:buNone/>
            </a:pPr>
            <a:r>
              <a:t/>
            </a:r>
            <a:endParaRPr sz="2000"/>
          </a:p>
        </p:txBody>
      </p:sp>
      <p:cxnSp>
        <p:nvCxnSpPr>
          <p:cNvPr id="345" name="Google Shape;345;p25"/>
          <p:cNvCxnSpPr/>
          <p:nvPr/>
        </p:nvCxnSpPr>
        <p:spPr>
          <a:xfrm>
            <a:off x="9447300" y="393750"/>
            <a:ext cx="14400" cy="9644100"/>
          </a:xfrm>
          <a:prstGeom prst="straightConnector1">
            <a:avLst/>
          </a:prstGeom>
          <a:noFill/>
          <a:ln cap="flat" cmpd="sng" w="114300">
            <a:solidFill>
              <a:schemeClr val="dk2"/>
            </a:solidFill>
            <a:prstDash val="solid"/>
            <a:round/>
            <a:headEnd len="med" w="med" type="none"/>
            <a:tailEnd len="med" w="med" type="none"/>
          </a:ln>
        </p:spPr>
      </p:cxnSp>
      <p:pic>
        <p:nvPicPr>
          <p:cNvPr id="346" name="Google Shape;346;p25"/>
          <p:cNvPicPr preferRelativeResize="0"/>
          <p:nvPr/>
        </p:nvPicPr>
        <p:blipFill>
          <a:blip r:embed="rId5">
            <a:alphaModFix/>
          </a:blip>
          <a:stretch>
            <a:fillRect/>
          </a:stretch>
        </p:blipFill>
        <p:spPr>
          <a:xfrm>
            <a:off x="10414200" y="7012974"/>
            <a:ext cx="6359325" cy="2618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grpSp>
        <p:nvGrpSpPr>
          <p:cNvPr id="351" name="Google Shape;351;p26"/>
          <p:cNvGrpSpPr/>
          <p:nvPr/>
        </p:nvGrpSpPr>
        <p:grpSpPr>
          <a:xfrm>
            <a:off x="17259300" y="-144661"/>
            <a:ext cx="3086104" cy="3230761"/>
            <a:chOff x="0" y="-38100"/>
            <a:chExt cx="812800" cy="850900"/>
          </a:xfrm>
        </p:grpSpPr>
        <p:sp>
          <p:nvSpPr>
            <p:cNvPr id="352" name="Google Shape;352;p26"/>
            <p:cNvSpPr/>
            <p:nvPr/>
          </p:nvSpPr>
          <p:spPr>
            <a:xfrm>
              <a:off x="0" y="0"/>
              <a:ext cx="270933" cy="80000"/>
            </a:xfrm>
            <a:custGeom>
              <a:rect b="b" l="l" r="r" t="t"/>
              <a:pathLst>
                <a:path extrusionOk="0" h="80000" w="270933">
                  <a:moveTo>
                    <a:pt x="0" y="0"/>
                  </a:moveTo>
                  <a:lnTo>
                    <a:pt x="270933" y="0"/>
                  </a:lnTo>
                  <a:lnTo>
                    <a:pt x="270933" y="80000"/>
                  </a:lnTo>
                  <a:lnTo>
                    <a:pt x="0" y="80000"/>
                  </a:lnTo>
                  <a:close/>
                </a:path>
              </a:pathLst>
            </a:custGeom>
            <a:solidFill>
              <a:srgbClr val="7ED8FD"/>
            </a:solidFill>
            <a:ln>
              <a:noFill/>
            </a:ln>
          </p:spPr>
        </p:sp>
        <p:sp>
          <p:nvSpPr>
            <p:cNvPr id="353" name="Google Shape;353;p26"/>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l">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4" name="Google Shape;354;p26"/>
          <p:cNvGrpSpPr/>
          <p:nvPr/>
        </p:nvGrpSpPr>
        <p:grpSpPr>
          <a:xfrm>
            <a:off x="17259300" y="9838589"/>
            <a:ext cx="3086104" cy="3230761"/>
            <a:chOff x="0" y="-38100"/>
            <a:chExt cx="812800" cy="850900"/>
          </a:xfrm>
        </p:grpSpPr>
        <p:sp>
          <p:nvSpPr>
            <p:cNvPr id="355" name="Google Shape;355;p26"/>
            <p:cNvSpPr/>
            <p:nvPr/>
          </p:nvSpPr>
          <p:spPr>
            <a:xfrm>
              <a:off x="0" y="0"/>
              <a:ext cx="270933" cy="80000"/>
            </a:xfrm>
            <a:custGeom>
              <a:rect b="b" l="l" r="r" t="t"/>
              <a:pathLst>
                <a:path extrusionOk="0" h="80000" w="270933">
                  <a:moveTo>
                    <a:pt x="0" y="0"/>
                  </a:moveTo>
                  <a:lnTo>
                    <a:pt x="270933" y="0"/>
                  </a:lnTo>
                  <a:lnTo>
                    <a:pt x="270933" y="80000"/>
                  </a:lnTo>
                  <a:lnTo>
                    <a:pt x="0" y="80000"/>
                  </a:lnTo>
                  <a:close/>
                </a:path>
              </a:pathLst>
            </a:custGeom>
            <a:solidFill>
              <a:srgbClr val="00C282"/>
            </a:solidFill>
            <a:ln>
              <a:noFill/>
            </a:ln>
          </p:spPr>
        </p:sp>
        <p:sp>
          <p:nvSpPr>
            <p:cNvPr id="356" name="Google Shape;356;p26"/>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l">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7" name="Google Shape;357;p26"/>
          <p:cNvGrpSpPr/>
          <p:nvPr/>
        </p:nvGrpSpPr>
        <p:grpSpPr>
          <a:xfrm>
            <a:off x="0" y="6848836"/>
            <a:ext cx="8631018" cy="3303090"/>
            <a:chOff x="0" y="-57150"/>
            <a:chExt cx="2273190" cy="869950"/>
          </a:xfrm>
        </p:grpSpPr>
        <p:sp>
          <p:nvSpPr>
            <p:cNvPr id="358" name="Google Shape;358;p26"/>
            <p:cNvSpPr/>
            <p:nvPr/>
          </p:nvSpPr>
          <p:spPr>
            <a:xfrm>
              <a:off x="0" y="0"/>
              <a:ext cx="2273190" cy="768375"/>
            </a:xfrm>
            <a:custGeom>
              <a:rect b="b" l="l" r="r" t="t"/>
              <a:pathLst>
                <a:path extrusionOk="0" h="768375" w="2273190">
                  <a:moveTo>
                    <a:pt x="0" y="0"/>
                  </a:moveTo>
                  <a:lnTo>
                    <a:pt x="2273190" y="0"/>
                  </a:lnTo>
                  <a:lnTo>
                    <a:pt x="2273190" y="768375"/>
                  </a:lnTo>
                  <a:lnTo>
                    <a:pt x="0" y="768375"/>
                  </a:lnTo>
                  <a:close/>
                </a:path>
              </a:pathLst>
            </a:custGeom>
            <a:solidFill>
              <a:srgbClr val="EDF0F0"/>
            </a:solidFill>
            <a:ln>
              <a:noFill/>
            </a:ln>
          </p:spPr>
        </p:sp>
        <p:sp>
          <p:nvSpPr>
            <p:cNvPr id="359" name="Google Shape;359;p26"/>
            <p:cNvSpPr txBox="1"/>
            <p:nvPr/>
          </p:nvSpPr>
          <p:spPr>
            <a:xfrm>
              <a:off x="0" y="-57150"/>
              <a:ext cx="812800" cy="869950"/>
            </a:xfrm>
            <a:prstGeom prst="rect">
              <a:avLst/>
            </a:prstGeom>
            <a:noFill/>
            <a:ln>
              <a:noFill/>
            </a:ln>
          </p:spPr>
          <p:txBody>
            <a:bodyPr anchorCtr="0" anchor="ctr" bIns="50800" lIns="50800" spcFirstLastPara="1" rIns="50800" wrap="square" tIns="50800">
              <a:noAutofit/>
            </a:bodyPr>
            <a:lstStyle/>
            <a:p>
              <a:pPr indent="0" lvl="0" marL="0" marR="0" rtl="0" algn="ctr">
                <a:lnSpc>
                  <a:spcPct val="17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0" name="Google Shape;360;p26"/>
          <p:cNvGrpSpPr/>
          <p:nvPr/>
        </p:nvGrpSpPr>
        <p:grpSpPr>
          <a:xfrm>
            <a:off x="0" y="86759"/>
            <a:ext cx="8631018" cy="3303090"/>
            <a:chOff x="0" y="-57150"/>
            <a:chExt cx="2273190" cy="869950"/>
          </a:xfrm>
        </p:grpSpPr>
        <p:sp>
          <p:nvSpPr>
            <p:cNvPr id="361" name="Google Shape;361;p26"/>
            <p:cNvSpPr/>
            <p:nvPr/>
          </p:nvSpPr>
          <p:spPr>
            <a:xfrm>
              <a:off x="0" y="0"/>
              <a:ext cx="2273190" cy="768375"/>
            </a:xfrm>
            <a:custGeom>
              <a:rect b="b" l="l" r="r" t="t"/>
              <a:pathLst>
                <a:path extrusionOk="0" h="768375" w="2273190">
                  <a:moveTo>
                    <a:pt x="0" y="0"/>
                  </a:moveTo>
                  <a:lnTo>
                    <a:pt x="2273190" y="0"/>
                  </a:lnTo>
                  <a:lnTo>
                    <a:pt x="2273190" y="768375"/>
                  </a:lnTo>
                  <a:lnTo>
                    <a:pt x="0" y="768375"/>
                  </a:lnTo>
                  <a:close/>
                </a:path>
              </a:pathLst>
            </a:custGeom>
            <a:solidFill>
              <a:srgbClr val="EDF0F0"/>
            </a:solidFill>
            <a:ln>
              <a:noFill/>
            </a:ln>
          </p:spPr>
        </p:sp>
        <p:sp>
          <p:nvSpPr>
            <p:cNvPr id="362" name="Google Shape;362;p26"/>
            <p:cNvSpPr txBox="1"/>
            <p:nvPr/>
          </p:nvSpPr>
          <p:spPr>
            <a:xfrm>
              <a:off x="0" y="-57150"/>
              <a:ext cx="812800" cy="869950"/>
            </a:xfrm>
            <a:prstGeom prst="rect">
              <a:avLst/>
            </a:prstGeom>
            <a:noFill/>
            <a:ln>
              <a:noFill/>
            </a:ln>
          </p:spPr>
          <p:txBody>
            <a:bodyPr anchorCtr="0" anchor="ctr" bIns="50800" lIns="50800" spcFirstLastPara="1" rIns="50800" wrap="square" tIns="50800">
              <a:noAutofit/>
            </a:bodyPr>
            <a:lstStyle/>
            <a:p>
              <a:pPr indent="0" lvl="0" marL="0" marR="0" rtl="0" algn="ctr">
                <a:lnSpc>
                  <a:spcPct val="17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3" name="Google Shape;363;p26"/>
          <p:cNvGrpSpPr/>
          <p:nvPr/>
        </p:nvGrpSpPr>
        <p:grpSpPr>
          <a:xfrm>
            <a:off x="0" y="3674564"/>
            <a:ext cx="8631018" cy="3230760"/>
            <a:chOff x="0" y="-38100"/>
            <a:chExt cx="2273190" cy="850900"/>
          </a:xfrm>
        </p:grpSpPr>
        <p:sp>
          <p:nvSpPr>
            <p:cNvPr id="364" name="Google Shape;364;p26"/>
            <p:cNvSpPr/>
            <p:nvPr/>
          </p:nvSpPr>
          <p:spPr>
            <a:xfrm>
              <a:off x="0" y="0"/>
              <a:ext cx="2273190" cy="768375"/>
            </a:xfrm>
            <a:custGeom>
              <a:rect b="b" l="l" r="r" t="t"/>
              <a:pathLst>
                <a:path extrusionOk="0" h="768375" w="2273190">
                  <a:moveTo>
                    <a:pt x="0" y="0"/>
                  </a:moveTo>
                  <a:lnTo>
                    <a:pt x="2273190" y="0"/>
                  </a:lnTo>
                  <a:lnTo>
                    <a:pt x="2273190" y="768375"/>
                  </a:lnTo>
                  <a:lnTo>
                    <a:pt x="0" y="768375"/>
                  </a:lnTo>
                  <a:close/>
                </a:path>
              </a:pathLst>
            </a:custGeom>
            <a:solidFill>
              <a:srgbClr val="7ED8FD"/>
            </a:solidFill>
            <a:ln>
              <a:noFill/>
            </a:ln>
          </p:spPr>
        </p:sp>
        <p:sp>
          <p:nvSpPr>
            <p:cNvPr id="365" name="Google Shape;365;p26"/>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1" marL="0" marR="0" rtl="0" algn="l">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6" name="Google Shape;366;p26"/>
          <p:cNvGrpSpPr/>
          <p:nvPr/>
        </p:nvGrpSpPr>
        <p:grpSpPr>
          <a:xfrm>
            <a:off x="725123" y="1107336"/>
            <a:ext cx="7045200" cy="1286865"/>
            <a:chOff x="0" y="9525"/>
            <a:chExt cx="9393600" cy="1715820"/>
          </a:xfrm>
        </p:grpSpPr>
        <p:sp>
          <p:nvSpPr>
            <p:cNvPr id="367" name="Google Shape;367;p26"/>
            <p:cNvSpPr txBox="1"/>
            <p:nvPr/>
          </p:nvSpPr>
          <p:spPr>
            <a:xfrm>
              <a:off x="0" y="1253445"/>
              <a:ext cx="9393600" cy="4719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2300">
                  <a:latin typeface="Lato"/>
                  <a:ea typeface="Lato"/>
                  <a:cs typeface="Lato"/>
                  <a:sym typeface="Lato"/>
                </a:rPr>
                <a:t>Easy to use, nice on the eyes.</a:t>
              </a:r>
              <a:endParaRPr/>
            </a:p>
          </p:txBody>
        </p:sp>
        <p:sp>
          <p:nvSpPr>
            <p:cNvPr id="368" name="Google Shape;368;p26"/>
            <p:cNvSpPr txBox="1"/>
            <p:nvPr/>
          </p:nvSpPr>
          <p:spPr>
            <a:xfrm>
              <a:off x="478831" y="9525"/>
              <a:ext cx="8436000" cy="1026300"/>
            </a:xfrm>
            <a:prstGeom prst="rect">
              <a:avLst/>
            </a:prstGeom>
            <a:noFill/>
            <a:ln>
              <a:noFill/>
            </a:ln>
          </p:spPr>
          <p:txBody>
            <a:bodyPr anchorCtr="0" anchor="t" bIns="0" lIns="0" spcFirstLastPara="1" rIns="0" wrap="square" tIns="0">
              <a:spAutoFit/>
            </a:bodyPr>
            <a:lstStyle/>
            <a:p>
              <a:pPr indent="0" lvl="0" marL="0" marR="0" rtl="0" algn="ctr">
                <a:lnSpc>
                  <a:spcPct val="116000"/>
                </a:lnSpc>
                <a:spcBef>
                  <a:spcPts val="0"/>
                </a:spcBef>
                <a:spcAft>
                  <a:spcPts val="0"/>
                </a:spcAft>
                <a:buNone/>
              </a:pPr>
              <a:r>
                <a:rPr b="1" lang="en-US" sz="5000">
                  <a:solidFill>
                    <a:srgbClr val="12222B"/>
                  </a:solidFill>
                  <a:latin typeface="Open Sans"/>
                  <a:ea typeface="Open Sans"/>
                  <a:cs typeface="Open Sans"/>
                  <a:sym typeface="Open Sans"/>
                </a:rPr>
                <a:t>Clear, Clean layout</a:t>
              </a:r>
              <a:endParaRPr/>
            </a:p>
          </p:txBody>
        </p:sp>
      </p:grpSp>
      <p:grpSp>
        <p:nvGrpSpPr>
          <p:cNvPr id="369" name="Google Shape;369;p26"/>
          <p:cNvGrpSpPr/>
          <p:nvPr/>
        </p:nvGrpSpPr>
        <p:grpSpPr>
          <a:xfrm>
            <a:off x="260791" y="7831004"/>
            <a:ext cx="7973775" cy="1363684"/>
            <a:chOff x="0" y="9525"/>
            <a:chExt cx="10631700" cy="1818245"/>
          </a:xfrm>
        </p:grpSpPr>
        <p:sp>
          <p:nvSpPr>
            <p:cNvPr id="370" name="Google Shape;370;p26"/>
            <p:cNvSpPr txBox="1"/>
            <p:nvPr/>
          </p:nvSpPr>
          <p:spPr>
            <a:xfrm>
              <a:off x="163516" y="1355870"/>
              <a:ext cx="10304700" cy="4719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2300">
                  <a:latin typeface="Lato"/>
                  <a:ea typeface="Lato"/>
                  <a:cs typeface="Lato"/>
                  <a:sym typeface="Lato"/>
                </a:rPr>
                <a:t>No loading new pages every time,</a:t>
              </a:r>
              <a:endParaRPr/>
            </a:p>
          </p:txBody>
        </p:sp>
        <p:sp>
          <p:nvSpPr>
            <p:cNvPr id="371" name="Google Shape;371;p26"/>
            <p:cNvSpPr txBox="1"/>
            <p:nvPr/>
          </p:nvSpPr>
          <p:spPr>
            <a:xfrm>
              <a:off x="0" y="9525"/>
              <a:ext cx="10631700" cy="1026300"/>
            </a:xfrm>
            <a:prstGeom prst="rect">
              <a:avLst/>
            </a:prstGeom>
            <a:noFill/>
            <a:ln>
              <a:noFill/>
            </a:ln>
          </p:spPr>
          <p:txBody>
            <a:bodyPr anchorCtr="0" anchor="t" bIns="0" lIns="0" spcFirstLastPara="1" rIns="0" wrap="square" tIns="0">
              <a:spAutoFit/>
            </a:bodyPr>
            <a:lstStyle/>
            <a:p>
              <a:pPr indent="0" lvl="0" marL="0" marR="0" rtl="0" algn="ctr">
                <a:lnSpc>
                  <a:spcPct val="116000"/>
                </a:lnSpc>
                <a:spcBef>
                  <a:spcPts val="0"/>
                </a:spcBef>
                <a:spcAft>
                  <a:spcPts val="0"/>
                </a:spcAft>
                <a:buNone/>
              </a:pPr>
              <a:r>
                <a:rPr b="1" lang="en-US" sz="5000">
                  <a:solidFill>
                    <a:srgbClr val="12222B"/>
                  </a:solidFill>
                  <a:latin typeface="Open Sans"/>
                  <a:ea typeface="Open Sans"/>
                  <a:cs typeface="Open Sans"/>
                  <a:sym typeface="Open Sans"/>
                </a:rPr>
                <a:t>Responsive</a:t>
              </a:r>
              <a:endParaRPr/>
            </a:p>
          </p:txBody>
        </p:sp>
      </p:grpSp>
      <p:grpSp>
        <p:nvGrpSpPr>
          <p:cNvPr id="372" name="Google Shape;372;p26"/>
          <p:cNvGrpSpPr/>
          <p:nvPr/>
        </p:nvGrpSpPr>
        <p:grpSpPr>
          <a:xfrm>
            <a:off x="541290" y="4582613"/>
            <a:ext cx="7412850" cy="1365472"/>
            <a:chOff x="0" y="7141"/>
            <a:chExt cx="9883800" cy="1820629"/>
          </a:xfrm>
        </p:grpSpPr>
        <p:sp>
          <p:nvSpPr>
            <p:cNvPr id="373" name="Google Shape;373;p26"/>
            <p:cNvSpPr txBox="1"/>
            <p:nvPr/>
          </p:nvSpPr>
          <p:spPr>
            <a:xfrm>
              <a:off x="0" y="1355870"/>
              <a:ext cx="9883800" cy="4719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2300">
                  <a:latin typeface="Lato"/>
                  <a:ea typeface="Lato"/>
                  <a:cs typeface="Lato"/>
                  <a:sym typeface="Lato"/>
                </a:rPr>
                <a:t>Gamers know PC’s, average people </a:t>
              </a:r>
              <a:r>
                <a:rPr b="1" lang="en-US" sz="2300">
                  <a:latin typeface="Lato"/>
                  <a:ea typeface="Lato"/>
                  <a:cs typeface="Lato"/>
                  <a:sym typeface="Lato"/>
                </a:rPr>
                <a:t>won't</a:t>
              </a:r>
              <a:r>
                <a:rPr b="1" lang="en-US" sz="2300">
                  <a:latin typeface="Lato"/>
                  <a:ea typeface="Lato"/>
                  <a:cs typeface="Lato"/>
                  <a:sym typeface="Lato"/>
                </a:rPr>
                <a:t>.</a:t>
              </a:r>
              <a:endParaRPr/>
            </a:p>
          </p:txBody>
        </p:sp>
        <p:sp>
          <p:nvSpPr>
            <p:cNvPr id="374" name="Google Shape;374;p26"/>
            <p:cNvSpPr txBox="1"/>
            <p:nvPr/>
          </p:nvSpPr>
          <p:spPr>
            <a:xfrm>
              <a:off x="1027064" y="7141"/>
              <a:ext cx="7829700" cy="1026300"/>
            </a:xfrm>
            <a:prstGeom prst="rect">
              <a:avLst/>
            </a:prstGeom>
            <a:noFill/>
            <a:ln>
              <a:noFill/>
            </a:ln>
          </p:spPr>
          <p:txBody>
            <a:bodyPr anchorCtr="0" anchor="t" bIns="0" lIns="0" spcFirstLastPara="1" rIns="0" wrap="square" tIns="0">
              <a:spAutoFit/>
            </a:bodyPr>
            <a:lstStyle/>
            <a:p>
              <a:pPr indent="0" lvl="0" marL="0" marR="0" rtl="0" algn="ctr">
                <a:lnSpc>
                  <a:spcPct val="116000"/>
                </a:lnSpc>
                <a:spcBef>
                  <a:spcPts val="0"/>
                </a:spcBef>
                <a:spcAft>
                  <a:spcPts val="0"/>
                </a:spcAft>
                <a:buNone/>
              </a:pPr>
              <a:r>
                <a:rPr b="1" lang="en-US" sz="5000">
                  <a:solidFill>
                    <a:srgbClr val="12222B"/>
                  </a:solidFill>
                  <a:latin typeface="Open Sans"/>
                  <a:ea typeface="Open Sans"/>
                  <a:cs typeface="Open Sans"/>
                  <a:sym typeface="Open Sans"/>
                </a:rPr>
                <a:t>Focus on casuals</a:t>
              </a:r>
              <a:endParaRPr/>
            </a:p>
          </p:txBody>
        </p:sp>
      </p:grpSp>
      <p:grpSp>
        <p:nvGrpSpPr>
          <p:cNvPr id="375" name="Google Shape;375;p26"/>
          <p:cNvGrpSpPr/>
          <p:nvPr/>
        </p:nvGrpSpPr>
        <p:grpSpPr>
          <a:xfrm>
            <a:off x="0" y="9838589"/>
            <a:ext cx="3086104" cy="3230761"/>
            <a:chOff x="0" y="-38100"/>
            <a:chExt cx="812800" cy="850900"/>
          </a:xfrm>
        </p:grpSpPr>
        <p:sp>
          <p:nvSpPr>
            <p:cNvPr id="376" name="Google Shape;376;p26"/>
            <p:cNvSpPr/>
            <p:nvPr/>
          </p:nvSpPr>
          <p:spPr>
            <a:xfrm>
              <a:off x="0" y="0"/>
              <a:ext cx="270933" cy="80000"/>
            </a:xfrm>
            <a:custGeom>
              <a:rect b="b" l="l" r="r" t="t"/>
              <a:pathLst>
                <a:path extrusionOk="0" h="80000" w="270933">
                  <a:moveTo>
                    <a:pt x="0" y="0"/>
                  </a:moveTo>
                  <a:lnTo>
                    <a:pt x="270933" y="0"/>
                  </a:lnTo>
                  <a:lnTo>
                    <a:pt x="270933" y="80000"/>
                  </a:lnTo>
                  <a:lnTo>
                    <a:pt x="0" y="80000"/>
                  </a:lnTo>
                  <a:close/>
                </a:path>
              </a:pathLst>
            </a:custGeom>
            <a:solidFill>
              <a:srgbClr val="7ED8FD"/>
            </a:solidFill>
            <a:ln>
              <a:noFill/>
            </a:ln>
          </p:spPr>
        </p:sp>
        <p:sp>
          <p:nvSpPr>
            <p:cNvPr id="377" name="Google Shape;377;p26"/>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l">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78" name="Google Shape;378;p26"/>
          <p:cNvGrpSpPr/>
          <p:nvPr/>
        </p:nvGrpSpPr>
        <p:grpSpPr>
          <a:xfrm>
            <a:off x="0" y="-144661"/>
            <a:ext cx="3086104" cy="3230761"/>
            <a:chOff x="0" y="-38100"/>
            <a:chExt cx="812800" cy="850900"/>
          </a:xfrm>
        </p:grpSpPr>
        <p:sp>
          <p:nvSpPr>
            <p:cNvPr id="379" name="Google Shape;379;p26"/>
            <p:cNvSpPr/>
            <p:nvPr/>
          </p:nvSpPr>
          <p:spPr>
            <a:xfrm>
              <a:off x="0" y="0"/>
              <a:ext cx="270933" cy="80000"/>
            </a:xfrm>
            <a:custGeom>
              <a:rect b="b" l="l" r="r" t="t"/>
              <a:pathLst>
                <a:path extrusionOk="0" h="80000" w="270933">
                  <a:moveTo>
                    <a:pt x="0" y="0"/>
                  </a:moveTo>
                  <a:lnTo>
                    <a:pt x="270933" y="0"/>
                  </a:lnTo>
                  <a:lnTo>
                    <a:pt x="270933" y="80000"/>
                  </a:lnTo>
                  <a:lnTo>
                    <a:pt x="0" y="80000"/>
                  </a:lnTo>
                  <a:close/>
                </a:path>
              </a:pathLst>
            </a:custGeom>
            <a:solidFill>
              <a:srgbClr val="B4B4B4"/>
            </a:solidFill>
            <a:ln>
              <a:noFill/>
            </a:ln>
          </p:spPr>
        </p:sp>
        <p:sp>
          <p:nvSpPr>
            <p:cNvPr id="380" name="Google Shape;380;p26"/>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l">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81" name="Google Shape;381;p26"/>
          <p:cNvSpPr txBox="1"/>
          <p:nvPr/>
        </p:nvSpPr>
        <p:spPr>
          <a:xfrm>
            <a:off x="9144000" y="897050"/>
            <a:ext cx="81153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600">
                <a:latin typeface="Calibri"/>
                <a:ea typeface="Calibri"/>
                <a:cs typeface="Calibri"/>
                <a:sym typeface="Calibri"/>
              </a:rPr>
              <a:t>Assumptions Made</a:t>
            </a:r>
            <a:endParaRPr b="1" sz="4600">
              <a:latin typeface="Calibri"/>
              <a:ea typeface="Calibri"/>
              <a:cs typeface="Calibri"/>
              <a:sym typeface="Calibri"/>
            </a:endParaRPr>
          </a:p>
        </p:txBody>
      </p:sp>
      <p:sp>
        <p:nvSpPr>
          <p:cNvPr id="382" name="Google Shape;382;p26"/>
          <p:cNvSpPr txBox="1"/>
          <p:nvPr/>
        </p:nvSpPr>
        <p:spPr>
          <a:xfrm>
            <a:off x="9144000" y="2069075"/>
            <a:ext cx="8115300" cy="621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latin typeface="Calibri"/>
                <a:ea typeface="Calibri"/>
                <a:cs typeface="Calibri"/>
                <a:sym typeface="Calibri"/>
              </a:rPr>
              <a:t>For this website we assumed that trying to appeal to everyone wasn’t the best idea. We needed to focus on people who know less about PC’s as they are more likely to use the site. We focused on a user friendly website for those not fully experienced with PC building. They would be able to use the website to build a PC easily, have some assistance with it and then order the PC to be built to their specifications. The layout is simple and clean, similar to </a:t>
            </a:r>
            <a:r>
              <a:rPr lang="en-US" sz="2800">
                <a:latin typeface="Calibri"/>
                <a:ea typeface="Calibri"/>
                <a:cs typeface="Calibri"/>
                <a:sym typeface="Calibri"/>
              </a:rPr>
              <a:t>widely used services like AirBnB and Amazon. The site doesn’t look like a gamer site, it has more of an Amazon look to it. The site is responsive and does not need to load a new page every time. </a:t>
            </a:r>
            <a:r>
              <a:rPr lang="en-US" sz="2800">
                <a:solidFill>
                  <a:schemeClr val="dk1"/>
                </a:solidFill>
                <a:latin typeface="Calibri"/>
                <a:ea typeface="Calibri"/>
                <a:cs typeface="Calibri"/>
                <a:sym typeface="Calibri"/>
              </a:rPr>
              <a:t>This would help to encourage non-gamers to the site.</a:t>
            </a:r>
            <a:endParaRPr sz="28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p27"/>
          <p:cNvPicPr preferRelativeResize="0"/>
          <p:nvPr/>
        </p:nvPicPr>
        <p:blipFill>
          <a:blip r:embed="rId3">
            <a:alphaModFix/>
          </a:blip>
          <a:stretch>
            <a:fillRect/>
          </a:stretch>
        </p:blipFill>
        <p:spPr>
          <a:xfrm>
            <a:off x="2457450" y="2657475"/>
            <a:ext cx="10001250" cy="771525"/>
          </a:xfrm>
          <a:prstGeom prst="rect">
            <a:avLst/>
          </a:prstGeom>
          <a:noFill/>
          <a:ln>
            <a:noFill/>
          </a:ln>
        </p:spPr>
      </p:pic>
      <p:pic>
        <p:nvPicPr>
          <p:cNvPr id="388" name="Google Shape;388;p27"/>
          <p:cNvPicPr preferRelativeResize="0"/>
          <p:nvPr/>
        </p:nvPicPr>
        <p:blipFill>
          <a:blip r:embed="rId4">
            <a:alphaModFix/>
          </a:blip>
          <a:stretch>
            <a:fillRect/>
          </a:stretch>
        </p:blipFill>
        <p:spPr>
          <a:xfrm>
            <a:off x="1028700" y="5495050"/>
            <a:ext cx="12430125" cy="2962275"/>
          </a:xfrm>
          <a:prstGeom prst="rect">
            <a:avLst/>
          </a:prstGeom>
          <a:noFill/>
          <a:ln>
            <a:noFill/>
          </a:ln>
        </p:spPr>
      </p:pic>
      <p:grpSp>
        <p:nvGrpSpPr>
          <p:cNvPr id="389" name="Google Shape;389;p27"/>
          <p:cNvGrpSpPr/>
          <p:nvPr/>
        </p:nvGrpSpPr>
        <p:grpSpPr>
          <a:xfrm>
            <a:off x="13458825" y="785735"/>
            <a:ext cx="3273496" cy="2791014"/>
            <a:chOff x="0" y="-38100"/>
            <a:chExt cx="1176543" cy="1003132"/>
          </a:xfrm>
        </p:grpSpPr>
        <p:sp>
          <p:nvSpPr>
            <p:cNvPr id="390" name="Google Shape;390;p27"/>
            <p:cNvSpPr/>
            <p:nvPr/>
          </p:nvSpPr>
          <p:spPr>
            <a:xfrm>
              <a:off x="0" y="0"/>
              <a:ext cx="1176543" cy="965032"/>
            </a:xfrm>
            <a:custGeom>
              <a:rect b="b" l="l" r="r" t="t"/>
              <a:pathLst>
                <a:path extrusionOk="0" h="965032" w="1176543">
                  <a:moveTo>
                    <a:pt x="0" y="0"/>
                  </a:moveTo>
                  <a:lnTo>
                    <a:pt x="1176543" y="0"/>
                  </a:lnTo>
                  <a:lnTo>
                    <a:pt x="1176543" y="965032"/>
                  </a:lnTo>
                  <a:lnTo>
                    <a:pt x="0" y="965032"/>
                  </a:lnTo>
                  <a:close/>
                </a:path>
              </a:pathLst>
            </a:custGeom>
            <a:solidFill>
              <a:srgbClr val="36C5FF"/>
            </a:solidFill>
            <a:ln>
              <a:noFill/>
            </a:ln>
          </p:spPr>
        </p:sp>
        <p:sp>
          <p:nvSpPr>
            <p:cNvPr id="391" name="Google Shape;391;p27"/>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br>
                <a:rPr lang="en-US" sz="2200">
                  <a:solidFill>
                    <a:srgbClr val="FFFFFF"/>
                  </a:solidFill>
                </a:rPr>
              </a:br>
              <a:r>
                <a:rPr lang="en-US" sz="2200">
                  <a:solidFill>
                    <a:srgbClr val="FFFFFF"/>
                  </a:solidFill>
                </a:rPr>
                <a:t>Search Bar</a:t>
              </a:r>
              <a:endParaRPr/>
            </a:p>
          </p:txBody>
        </p:sp>
      </p:grpSp>
      <p:sp>
        <p:nvSpPr>
          <p:cNvPr id="392" name="Google Shape;392;p27"/>
          <p:cNvSpPr txBox="1"/>
          <p:nvPr/>
        </p:nvSpPr>
        <p:spPr>
          <a:xfrm>
            <a:off x="13658875" y="1042125"/>
            <a:ext cx="81153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600">
                <a:solidFill>
                  <a:schemeClr val="lt1"/>
                </a:solidFill>
                <a:latin typeface="Calibri"/>
                <a:ea typeface="Calibri"/>
                <a:cs typeface="Calibri"/>
                <a:sym typeface="Calibri"/>
              </a:rPr>
              <a:t>Change 1</a:t>
            </a:r>
            <a:endParaRPr b="1" sz="4600">
              <a:solidFill>
                <a:schemeClr val="lt1"/>
              </a:solidFill>
              <a:latin typeface="Calibri"/>
              <a:ea typeface="Calibri"/>
              <a:cs typeface="Calibri"/>
              <a:sym typeface="Calibri"/>
            </a:endParaRPr>
          </a:p>
        </p:txBody>
      </p:sp>
      <p:sp>
        <p:nvSpPr>
          <p:cNvPr id="393" name="Google Shape;393;p27"/>
          <p:cNvSpPr txBox="1"/>
          <p:nvPr/>
        </p:nvSpPr>
        <p:spPr>
          <a:xfrm>
            <a:off x="685800" y="452450"/>
            <a:ext cx="8115300" cy="2555100"/>
          </a:xfrm>
          <a:prstGeom prst="rect">
            <a:avLst/>
          </a:prstGeom>
          <a:noFill/>
          <a:ln>
            <a:noFill/>
          </a:ln>
        </p:spPr>
        <p:txBody>
          <a:bodyPr anchorCtr="0" anchor="t" bIns="0" lIns="0" spcFirstLastPara="1" rIns="0" wrap="square" tIns="0">
            <a:spAutoFit/>
          </a:bodyPr>
          <a:lstStyle/>
          <a:p>
            <a:pPr indent="0" lvl="0" marL="0" rtl="0" algn="ctr">
              <a:lnSpc>
                <a:spcPct val="116000"/>
              </a:lnSpc>
              <a:spcBef>
                <a:spcPts val="0"/>
              </a:spcBef>
              <a:spcAft>
                <a:spcPts val="0"/>
              </a:spcAft>
              <a:buClr>
                <a:schemeClr val="dk1"/>
              </a:buClr>
              <a:buFont typeface="Arial"/>
              <a:buNone/>
            </a:pPr>
            <a:r>
              <a:rPr b="1" lang="en-US" sz="5000">
                <a:solidFill>
                  <a:srgbClr val="12222B"/>
                </a:solidFill>
                <a:latin typeface="Open Sans"/>
                <a:ea typeface="Open Sans"/>
                <a:cs typeface="Open Sans"/>
                <a:sym typeface="Open Sans"/>
              </a:rPr>
              <a:t>Changes Made based on Feedback</a:t>
            </a:r>
            <a:endParaRPr>
              <a:solidFill>
                <a:schemeClr val="dk1"/>
              </a:solidFill>
            </a:endParaRPr>
          </a:p>
          <a:p>
            <a:pPr indent="0" lvl="0" marL="0" marR="0" rtl="0" algn="l">
              <a:lnSpc>
                <a:spcPct val="116000"/>
              </a:lnSpc>
              <a:spcBef>
                <a:spcPts val="0"/>
              </a:spcBef>
              <a:spcAft>
                <a:spcPts val="0"/>
              </a:spcAft>
              <a:buNone/>
            </a:pPr>
            <a:r>
              <a:t/>
            </a:r>
            <a:endParaRPr b="1" sz="5000">
              <a:solidFill>
                <a:srgbClr val="12222B"/>
              </a:solidFill>
              <a:latin typeface="Open Sans"/>
              <a:ea typeface="Open Sans"/>
              <a:cs typeface="Open Sans"/>
              <a:sym typeface="Open Sans"/>
            </a:endParaRPr>
          </a:p>
        </p:txBody>
      </p:sp>
      <p:grpSp>
        <p:nvGrpSpPr>
          <p:cNvPr id="394" name="Google Shape;394;p27"/>
          <p:cNvGrpSpPr/>
          <p:nvPr/>
        </p:nvGrpSpPr>
        <p:grpSpPr>
          <a:xfrm>
            <a:off x="13458828" y="5873203"/>
            <a:ext cx="3273496" cy="2685009"/>
            <a:chOff x="0" y="0"/>
            <a:chExt cx="1176543" cy="965032"/>
          </a:xfrm>
        </p:grpSpPr>
        <p:sp>
          <p:nvSpPr>
            <p:cNvPr id="395" name="Google Shape;395;p27"/>
            <p:cNvSpPr/>
            <p:nvPr/>
          </p:nvSpPr>
          <p:spPr>
            <a:xfrm>
              <a:off x="0" y="0"/>
              <a:ext cx="1176543" cy="965032"/>
            </a:xfrm>
            <a:custGeom>
              <a:rect b="b" l="l" r="r" t="t"/>
              <a:pathLst>
                <a:path extrusionOk="0" h="965032" w="1176543">
                  <a:moveTo>
                    <a:pt x="0" y="0"/>
                  </a:moveTo>
                  <a:lnTo>
                    <a:pt x="1176543" y="0"/>
                  </a:lnTo>
                  <a:lnTo>
                    <a:pt x="1176543" y="965032"/>
                  </a:lnTo>
                  <a:lnTo>
                    <a:pt x="0" y="965032"/>
                  </a:lnTo>
                  <a:close/>
                </a:path>
              </a:pathLst>
            </a:custGeom>
            <a:solidFill>
              <a:srgbClr val="2A4D70"/>
            </a:solidFill>
            <a:ln>
              <a:noFill/>
            </a:ln>
          </p:spPr>
        </p:sp>
        <p:sp>
          <p:nvSpPr>
            <p:cNvPr id="396" name="Google Shape;396;p27"/>
            <p:cNvSpPr txBox="1"/>
            <p:nvPr/>
          </p:nvSpPr>
          <p:spPr>
            <a:xfrm>
              <a:off x="106683" y="57114"/>
              <a:ext cx="1024800" cy="850800"/>
            </a:xfrm>
            <a:prstGeom prst="rect">
              <a:avLst/>
            </a:prstGeom>
            <a:noFill/>
            <a:ln>
              <a:noFill/>
            </a:ln>
          </p:spPr>
          <p:txBody>
            <a:bodyPr anchorCtr="0" anchor="ctr" bIns="50800" lIns="50800" spcFirstLastPara="1" rIns="50800" wrap="square" tIns="50800">
              <a:noAutofit/>
            </a:bodyPr>
            <a:lstStyle/>
            <a:p>
              <a:pPr indent="0" lvl="0" marL="0" marR="0" rtl="0" algn="l">
                <a:lnSpc>
                  <a:spcPct val="140000"/>
                </a:lnSpc>
                <a:spcBef>
                  <a:spcPts val="0"/>
                </a:spcBef>
                <a:spcAft>
                  <a:spcPts val="0"/>
                </a:spcAft>
                <a:buNone/>
              </a:pPr>
              <a:r>
                <a:rPr lang="en-US" sz="2200">
                  <a:solidFill>
                    <a:srgbClr val="FFFFFF"/>
                  </a:solidFill>
                </a:rPr>
                <a:t>	</a:t>
              </a:r>
              <a:br>
                <a:rPr lang="en-US" sz="2200">
                  <a:solidFill>
                    <a:srgbClr val="FFFFFF"/>
                  </a:solidFill>
                </a:rPr>
              </a:br>
              <a:r>
                <a:rPr lang="en-US" sz="2200">
                  <a:solidFill>
                    <a:srgbClr val="FFFFFF"/>
                  </a:solidFill>
                </a:rPr>
                <a:t>More vibrant design and better color coding.</a:t>
              </a:r>
              <a:endParaRPr/>
            </a:p>
          </p:txBody>
        </p:sp>
      </p:grpSp>
      <p:sp>
        <p:nvSpPr>
          <p:cNvPr id="397" name="Google Shape;397;p27"/>
          <p:cNvSpPr txBox="1"/>
          <p:nvPr/>
        </p:nvSpPr>
        <p:spPr>
          <a:xfrm>
            <a:off x="13658875" y="5873200"/>
            <a:ext cx="81153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600">
                <a:solidFill>
                  <a:schemeClr val="lt1"/>
                </a:solidFill>
                <a:latin typeface="Calibri"/>
                <a:ea typeface="Calibri"/>
                <a:cs typeface="Calibri"/>
                <a:sym typeface="Calibri"/>
              </a:rPr>
              <a:t>Change </a:t>
            </a:r>
            <a:r>
              <a:rPr b="1" lang="en-US" sz="4600">
                <a:solidFill>
                  <a:schemeClr val="lt1"/>
                </a:solidFill>
                <a:latin typeface="Calibri"/>
                <a:ea typeface="Calibri"/>
                <a:cs typeface="Calibri"/>
                <a:sym typeface="Calibri"/>
              </a:rPr>
              <a:t>2</a:t>
            </a:r>
            <a:endParaRPr b="1" sz="4600">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p28"/>
          <p:cNvPicPr preferRelativeResize="0"/>
          <p:nvPr/>
        </p:nvPicPr>
        <p:blipFill>
          <a:blip r:embed="rId3">
            <a:alphaModFix/>
          </a:blip>
          <a:stretch>
            <a:fillRect/>
          </a:stretch>
        </p:blipFill>
        <p:spPr>
          <a:xfrm>
            <a:off x="3596250" y="152400"/>
            <a:ext cx="6305001" cy="3697825"/>
          </a:xfrm>
          <a:prstGeom prst="rect">
            <a:avLst/>
          </a:prstGeom>
          <a:noFill/>
          <a:ln>
            <a:noFill/>
          </a:ln>
        </p:spPr>
      </p:pic>
      <p:pic>
        <p:nvPicPr>
          <p:cNvPr id="403" name="Google Shape;403;p28"/>
          <p:cNvPicPr preferRelativeResize="0"/>
          <p:nvPr/>
        </p:nvPicPr>
        <p:blipFill>
          <a:blip r:embed="rId4">
            <a:alphaModFix/>
          </a:blip>
          <a:stretch>
            <a:fillRect/>
          </a:stretch>
        </p:blipFill>
        <p:spPr>
          <a:xfrm>
            <a:off x="545750" y="5400649"/>
            <a:ext cx="7096126" cy="4392600"/>
          </a:xfrm>
          <a:prstGeom prst="rect">
            <a:avLst/>
          </a:prstGeom>
          <a:noFill/>
          <a:ln>
            <a:noFill/>
          </a:ln>
        </p:spPr>
      </p:pic>
      <p:grpSp>
        <p:nvGrpSpPr>
          <p:cNvPr id="404" name="Google Shape;404;p28"/>
          <p:cNvGrpSpPr/>
          <p:nvPr/>
        </p:nvGrpSpPr>
        <p:grpSpPr>
          <a:xfrm>
            <a:off x="151305" y="929728"/>
            <a:ext cx="3273496" cy="2685009"/>
            <a:chOff x="0" y="0"/>
            <a:chExt cx="1176543" cy="965032"/>
          </a:xfrm>
        </p:grpSpPr>
        <p:sp>
          <p:nvSpPr>
            <p:cNvPr id="405" name="Google Shape;405;p28"/>
            <p:cNvSpPr/>
            <p:nvPr/>
          </p:nvSpPr>
          <p:spPr>
            <a:xfrm>
              <a:off x="0" y="0"/>
              <a:ext cx="1176543" cy="965032"/>
            </a:xfrm>
            <a:custGeom>
              <a:rect b="b" l="l" r="r" t="t"/>
              <a:pathLst>
                <a:path extrusionOk="0" h="965032" w="1176543">
                  <a:moveTo>
                    <a:pt x="0" y="0"/>
                  </a:moveTo>
                  <a:lnTo>
                    <a:pt x="1176543" y="0"/>
                  </a:lnTo>
                  <a:lnTo>
                    <a:pt x="1176543" y="965032"/>
                  </a:lnTo>
                  <a:lnTo>
                    <a:pt x="0" y="965032"/>
                  </a:lnTo>
                  <a:close/>
                </a:path>
              </a:pathLst>
            </a:custGeom>
            <a:solidFill>
              <a:srgbClr val="00C282"/>
            </a:solidFill>
            <a:ln>
              <a:noFill/>
            </a:ln>
          </p:spPr>
        </p:sp>
        <p:sp>
          <p:nvSpPr>
            <p:cNvPr id="406" name="Google Shape;406;p28"/>
            <p:cNvSpPr txBox="1"/>
            <p:nvPr/>
          </p:nvSpPr>
          <p:spPr>
            <a:xfrm>
              <a:off x="181922" y="2"/>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br>
                <a:rPr lang="en-US" sz="2200">
                  <a:solidFill>
                    <a:srgbClr val="FFFFFF"/>
                  </a:solidFill>
                </a:rPr>
              </a:br>
              <a:r>
                <a:rPr lang="en-US" sz="2200">
                  <a:solidFill>
                    <a:srgbClr val="FFFFFF"/>
                  </a:solidFill>
                </a:rPr>
                <a:t>Better landing page</a:t>
              </a:r>
              <a:endParaRPr/>
            </a:p>
          </p:txBody>
        </p:sp>
      </p:grpSp>
      <p:sp>
        <p:nvSpPr>
          <p:cNvPr id="407" name="Google Shape;407;p28"/>
          <p:cNvSpPr txBox="1"/>
          <p:nvPr/>
        </p:nvSpPr>
        <p:spPr>
          <a:xfrm>
            <a:off x="545750" y="1086900"/>
            <a:ext cx="24846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600">
                <a:solidFill>
                  <a:schemeClr val="lt1"/>
                </a:solidFill>
                <a:latin typeface="Calibri"/>
                <a:ea typeface="Calibri"/>
                <a:cs typeface="Calibri"/>
                <a:sym typeface="Calibri"/>
              </a:rPr>
              <a:t>Change </a:t>
            </a:r>
            <a:r>
              <a:rPr b="1" lang="en-US" sz="4600">
                <a:solidFill>
                  <a:schemeClr val="lt1"/>
                </a:solidFill>
                <a:latin typeface="Calibri"/>
                <a:ea typeface="Calibri"/>
                <a:cs typeface="Calibri"/>
                <a:sym typeface="Calibri"/>
              </a:rPr>
              <a:t>3</a:t>
            </a:r>
            <a:endParaRPr b="1" sz="4600">
              <a:solidFill>
                <a:schemeClr val="lt1"/>
              </a:solidFill>
              <a:latin typeface="Calibri"/>
              <a:ea typeface="Calibri"/>
              <a:cs typeface="Calibri"/>
              <a:sym typeface="Calibri"/>
            </a:endParaRPr>
          </a:p>
        </p:txBody>
      </p:sp>
      <p:pic>
        <p:nvPicPr>
          <p:cNvPr id="408" name="Google Shape;408;p28"/>
          <p:cNvPicPr preferRelativeResize="0"/>
          <p:nvPr/>
        </p:nvPicPr>
        <p:blipFill>
          <a:blip r:embed="rId5">
            <a:alphaModFix/>
          </a:blip>
          <a:stretch>
            <a:fillRect/>
          </a:stretch>
        </p:blipFill>
        <p:spPr>
          <a:xfrm>
            <a:off x="8629654" y="5829328"/>
            <a:ext cx="8705167" cy="3963925"/>
          </a:xfrm>
          <a:prstGeom prst="rect">
            <a:avLst/>
          </a:prstGeom>
          <a:noFill/>
          <a:ln>
            <a:noFill/>
          </a:ln>
        </p:spPr>
      </p:pic>
      <p:pic>
        <p:nvPicPr>
          <p:cNvPr id="409" name="Google Shape;409;p28"/>
          <p:cNvPicPr preferRelativeResize="0"/>
          <p:nvPr/>
        </p:nvPicPr>
        <p:blipFill>
          <a:blip r:embed="rId6">
            <a:alphaModFix/>
          </a:blip>
          <a:stretch>
            <a:fillRect/>
          </a:stretch>
        </p:blipFill>
        <p:spPr>
          <a:xfrm>
            <a:off x="10072699" y="387900"/>
            <a:ext cx="7417615" cy="3462325"/>
          </a:xfrm>
          <a:prstGeom prst="rect">
            <a:avLst/>
          </a:prstGeom>
          <a:noFill/>
          <a:ln>
            <a:noFill/>
          </a:ln>
        </p:spPr>
      </p:pic>
      <p:sp>
        <p:nvSpPr>
          <p:cNvPr id="410" name="Google Shape;410;p28"/>
          <p:cNvSpPr/>
          <p:nvPr/>
        </p:nvSpPr>
        <p:spPr>
          <a:xfrm>
            <a:off x="14690419" y="2549828"/>
            <a:ext cx="3273731" cy="2685202"/>
          </a:xfrm>
          <a:custGeom>
            <a:rect b="b" l="l" r="r" t="t"/>
            <a:pathLst>
              <a:path extrusionOk="0" h="965032" w="1176543">
                <a:moveTo>
                  <a:pt x="0" y="0"/>
                </a:moveTo>
                <a:lnTo>
                  <a:pt x="1176543" y="0"/>
                </a:lnTo>
                <a:lnTo>
                  <a:pt x="1176543" y="965032"/>
                </a:lnTo>
                <a:lnTo>
                  <a:pt x="0" y="965032"/>
                </a:lnTo>
                <a:close/>
              </a:path>
            </a:pathLst>
          </a:custGeom>
          <a:solidFill>
            <a:srgbClr val="1885F1"/>
          </a:solidFill>
          <a:ln>
            <a:noFill/>
          </a:ln>
        </p:spPr>
      </p:sp>
      <p:sp>
        <p:nvSpPr>
          <p:cNvPr id="411" name="Google Shape;411;p28"/>
          <p:cNvSpPr txBox="1"/>
          <p:nvPr/>
        </p:nvSpPr>
        <p:spPr>
          <a:xfrm>
            <a:off x="15084987" y="2770025"/>
            <a:ext cx="2484600" cy="236760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br>
              <a:rPr lang="en-US" sz="2200">
                <a:solidFill>
                  <a:srgbClr val="FFFFFF"/>
                </a:solidFill>
              </a:rPr>
            </a:br>
            <a:r>
              <a:rPr lang="en-US" sz="2200">
                <a:solidFill>
                  <a:srgbClr val="FFFFFF"/>
                </a:solidFill>
              </a:rPr>
              <a:t>Optimized product display</a:t>
            </a:r>
            <a:br>
              <a:rPr lang="en-US" sz="2200">
                <a:solidFill>
                  <a:srgbClr val="FFFFFF"/>
                </a:solidFill>
              </a:rPr>
            </a:br>
            <a:endParaRPr/>
          </a:p>
        </p:txBody>
      </p:sp>
      <p:sp>
        <p:nvSpPr>
          <p:cNvPr id="412" name="Google Shape;412;p28"/>
          <p:cNvSpPr txBox="1"/>
          <p:nvPr/>
        </p:nvSpPr>
        <p:spPr>
          <a:xfrm>
            <a:off x="15001275" y="2760325"/>
            <a:ext cx="26520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600">
                <a:solidFill>
                  <a:schemeClr val="lt1"/>
                </a:solidFill>
                <a:latin typeface="Calibri"/>
                <a:ea typeface="Calibri"/>
                <a:cs typeface="Calibri"/>
                <a:sym typeface="Calibri"/>
              </a:rPr>
              <a:t>Change 4</a:t>
            </a:r>
            <a:endParaRPr b="1" sz="4600">
              <a:solidFill>
                <a:schemeClr val="lt1"/>
              </a:solidFill>
              <a:latin typeface="Calibri"/>
              <a:ea typeface="Calibri"/>
              <a:cs typeface="Calibri"/>
              <a:sym typeface="Calibri"/>
            </a:endParaRPr>
          </a:p>
        </p:txBody>
      </p:sp>
      <p:cxnSp>
        <p:nvCxnSpPr>
          <p:cNvPr id="413" name="Google Shape;413;p28"/>
          <p:cNvCxnSpPr/>
          <p:nvPr/>
        </p:nvCxnSpPr>
        <p:spPr>
          <a:xfrm>
            <a:off x="9815525" y="200025"/>
            <a:ext cx="0" cy="4414800"/>
          </a:xfrm>
          <a:prstGeom prst="straightConnector1">
            <a:avLst/>
          </a:prstGeom>
          <a:noFill/>
          <a:ln cap="flat" cmpd="sng" w="9525">
            <a:solidFill>
              <a:schemeClr val="dk2"/>
            </a:solidFill>
            <a:prstDash val="solid"/>
            <a:round/>
            <a:headEnd len="med" w="med" type="none"/>
            <a:tailEnd len="med" w="med" type="none"/>
          </a:ln>
        </p:spPr>
      </p:cxnSp>
      <p:cxnSp>
        <p:nvCxnSpPr>
          <p:cNvPr id="414" name="Google Shape;414;p28"/>
          <p:cNvCxnSpPr/>
          <p:nvPr/>
        </p:nvCxnSpPr>
        <p:spPr>
          <a:xfrm flipH="1" rot="10800000">
            <a:off x="7886700" y="4600625"/>
            <a:ext cx="14400" cy="5557800"/>
          </a:xfrm>
          <a:prstGeom prst="straightConnector1">
            <a:avLst/>
          </a:prstGeom>
          <a:noFill/>
          <a:ln cap="flat" cmpd="sng" w="9525">
            <a:solidFill>
              <a:schemeClr val="dk2"/>
            </a:solidFill>
            <a:prstDash val="solid"/>
            <a:round/>
            <a:headEnd len="med" w="med" type="none"/>
            <a:tailEnd len="med" w="med" type="none"/>
          </a:ln>
        </p:spPr>
      </p:cxnSp>
      <p:cxnSp>
        <p:nvCxnSpPr>
          <p:cNvPr id="415" name="Google Shape;415;p28"/>
          <p:cNvCxnSpPr/>
          <p:nvPr/>
        </p:nvCxnSpPr>
        <p:spPr>
          <a:xfrm>
            <a:off x="7915275" y="4600575"/>
            <a:ext cx="1900200" cy="14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grpSp>
        <p:nvGrpSpPr>
          <p:cNvPr id="102" name="Google Shape;102;p14"/>
          <p:cNvGrpSpPr/>
          <p:nvPr/>
        </p:nvGrpSpPr>
        <p:grpSpPr>
          <a:xfrm>
            <a:off x="0" y="2161425"/>
            <a:ext cx="6309737" cy="3303303"/>
            <a:chOff x="0" y="-57150"/>
            <a:chExt cx="904194" cy="870000"/>
          </a:xfrm>
        </p:grpSpPr>
        <p:sp>
          <p:nvSpPr>
            <p:cNvPr id="103" name="Google Shape;103;p14"/>
            <p:cNvSpPr/>
            <p:nvPr/>
          </p:nvSpPr>
          <p:spPr>
            <a:xfrm>
              <a:off x="0" y="0"/>
              <a:ext cx="904194" cy="157520"/>
            </a:xfrm>
            <a:custGeom>
              <a:rect b="b" l="l" r="r" t="t"/>
              <a:pathLst>
                <a:path extrusionOk="0" h="157520" w="904194">
                  <a:moveTo>
                    <a:pt x="0" y="0"/>
                  </a:moveTo>
                  <a:lnTo>
                    <a:pt x="904194" y="0"/>
                  </a:lnTo>
                  <a:lnTo>
                    <a:pt x="904194" y="157520"/>
                  </a:lnTo>
                  <a:lnTo>
                    <a:pt x="0" y="157520"/>
                  </a:lnTo>
                  <a:close/>
                </a:path>
              </a:pathLst>
            </a:custGeom>
            <a:solidFill>
              <a:srgbClr val="7ED8FD"/>
            </a:solidFill>
            <a:ln>
              <a:noFill/>
            </a:ln>
          </p:spPr>
        </p:sp>
        <p:sp>
          <p:nvSpPr>
            <p:cNvPr id="104" name="Google Shape;104;p14"/>
            <p:cNvSpPr txBox="1"/>
            <p:nvPr/>
          </p:nvSpPr>
          <p:spPr>
            <a:xfrm>
              <a:off x="0" y="-57150"/>
              <a:ext cx="812700" cy="870000"/>
            </a:xfrm>
            <a:prstGeom prst="rect">
              <a:avLst/>
            </a:prstGeom>
            <a:noFill/>
            <a:ln>
              <a:noFill/>
            </a:ln>
          </p:spPr>
          <p:txBody>
            <a:bodyPr anchorCtr="0" anchor="ctr" bIns="50800" lIns="50800" spcFirstLastPara="1" rIns="50800" wrap="square" tIns="50800">
              <a:noAutofit/>
            </a:bodyPr>
            <a:lstStyle/>
            <a:p>
              <a:pPr indent="0" lvl="0" marL="0" marR="0" rtl="0" algn="ctr">
                <a:lnSpc>
                  <a:spcPct val="17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5" name="Google Shape;105;p14"/>
          <p:cNvSpPr txBox="1"/>
          <p:nvPr/>
        </p:nvSpPr>
        <p:spPr>
          <a:xfrm>
            <a:off x="1028700" y="1233257"/>
            <a:ext cx="7599900" cy="1229400"/>
          </a:xfrm>
          <a:prstGeom prst="rect">
            <a:avLst/>
          </a:prstGeom>
          <a:noFill/>
          <a:ln>
            <a:noFill/>
          </a:ln>
        </p:spPr>
        <p:txBody>
          <a:bodyPr anchorCtr="0" anchor="t" bIns="0" lIns="0" spcFirstLastPara="1" rIns="0" wrap="square" tIns="0">
            <a:spAutoFit/>
          </a:bodyPr>
          <a:lstStyle/>
          <a:p>
            <a:pPr indent="0" lvl="0" marL="0" marR="0" rtl="0" algn="l">
              <a:lnSpc>
                <a:spcPct val="116026"/>
              </a:lnSpc>
              <a:spcBef>
                <a:spcPts val="0"/>
              </a:spcBef>
              <a:spcAft>
                <a:spcPts val="0"/>
              </a:spcAft>
              <a:buNone/>
            </a:pPr>
            <a:r>
              <a:rPr b="1" lang="en-US" sz="7987">
                <a:solidFill>
                  <a:srgbClr val="12222B"/>
                </a:solidFill>
                <a:latin typeface="Open Sans"/>
                <a:ea typeface="Open Sans"/>
                <a:cs typeface="Open Sans"/>
                <a:sym typeface="Open Sans"/>
              </a:rPr>
              <a:t>Contents</a:t>
            </a:r>
            <a:endParaRPr/>
          </a:p>
        </p:txBody>
      </p:sp>
      <p:sp>
        <p:nvSpPr>
          <p:cNvPr id="106" name="Google Shape;106;p14"/>
          <p:cNvSpPr txBox="1"/>
          <p:nvPr/>
        </p:nvSpPr>
        <p:spPr>
          <a:xfrm>
            <a:off x="1609625" y="3165454"/>
            <a:ext cx="10061400" cy="55875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5500">
                <a:latin typeface="Helvetica Neue"/>
                <a:ea typeface="Helvetica Neue"/>
                <a:cs typeface="Helvetica Neue"/>
                <a:sym typeface="Helvetica Neue"/>
              </a:rPr>
              <a:t>1.	Personas</a:t>
            </a:r>
            <a:endParaRPr sz="5500">
              <a:latin typeface="Helvetica Neue"/>
              <a:ea typeface="Helvetica Neue"/>
              <a:cs typeface="Helvetica Neue"/>
              <a:sym typeface="Helvetica Neue"/>
            </a:endParaRPr>
          </a:p>
          <a:p>
            <a:pPr indent="0" lvl="0" marL="0" marR="0" rtl="0" algn="l">
              <a:lnSpc>
                <a:spcPct val="140000"/>
              </a:lnSpc>
              <a:spcBef>
                <a:spcPts val="0"/>
              </a:spcBef>
              <a:spcAft>
                <a:spcPts val="0"/>
              </a:spcAft>
              <a:buNone/>
            </a:pPr>
            <a:r>
              <a:rPr lang="en-US" sz="5500">
                <a:latin typeface="Helvetica Neue"/>
                <a:ea typeface="Helvetica Neue"/>
                <a:cs typeface="Helvetica Neue"/>
                <a:sym typeface="Helvetica Neue"/>
              </a:rPr>
              <a:t>2.	Design</a:t>
            </a:r>
            <a:endParaRPr sz="5500">
              <a:latin typeface="Helvetica Neue"/>
              <a:ea typeface="Helvetica Neue"/>
              <a:cs typeface="Helvetica Neue"/>
              <a:sym typeface="Helvetica Neue"/>
            </a:endParaRPr>
          </a:p>
          <a:p>
            <a:pPr indent="0" lvl="0" marL="0" marR="0" rtl="0" algn="l">
              <a:lnSpc>
                <a:spcPct val="140000"/>
              </a:lnSpc>
              <a:spcBef>
                <a:spcPts val="0"/>
              </a:spcBef>
              <a:spcAft>
                <a:spcPts val="0"/>
              </a:spcAft>
              <a:buNone/>
            </a:pPr>
            <a:r>
              <a:rPr lang="en-US" sz="5500">
                <a:latin typeface="Helvetica Neue"/>
                <a:ea typeface="Helvetica Neue"/>
                <a:cs typeface="Helvetica Neue"/>
                <a:sym typeface="Helvetica Neue"/>
              </a:rPr>
              <a:t>3.	History of the Website</a:t>
            </a:r>
            <a:endParaRPr sz="5500">
              <a:latin typeface="Helvetica Neue"/>
              <a:ea typeface="Helvetica Neue"/>
              <a:cs typeface="Helvetica Neue"/>
              <a:sym typeface="Helvetica Neue"/>
            </a:endParaRPr>
          </a:p>
          <a:p>
            <a:pPr indent="0" lvl="0" marL="0" marR="0" rtl="0" algn="l">
              <a:lnSpc>
                <a:spcPct val="140000"/>
              </a:lnSpc>
              <a:spcBef>
                <a:spcPts val="0"/>
              </a:spcBef>
              <a:spcAft>
                <a:spcPts val="0"/>
              </a:spcAft>
              <a:buNone/>
            </a:pPr>
            <a:r>
              <a:rPr lang="en-US" sz="5500">
                <a:latin typeface="Helvetica Neue"/>
                <a:ea typeface="Helvetica Neue"/>
                <a:cs typeface="Helvetica Neue"/>
                <a:sym typeface="Helvetica Neue"/>
              </a:rPr>
              <a:t>4.	Feedback</a:t>
            </a:r>
            <a:endParaRPr sz="5500">
              <a:latin typeface="Helvetica Neue"/>
              <a:ea typeface="Helvetica Neue"/>
              <a:cs typeface="Helvetica Neue"/>
              <a:sym typeface="Helvetica Neue"/>
            </a:endParaRPr>
          </a:p>
          <a:p>
            <a:pPr indent="0" lvl="0" marL="0" marR="0" rtl="0" algn="l">
              <a:lnSpc>
                <a:spcPct val="140000"/>
              </a:lnSpc>
              <a:spcBef>
                <a:spcPts val="0"/>
              </a:spcBef>
              <a:spcAft>
                <a:spcPts val="0"/>
              </a:spcAft>
              <a:buNone/>
            </a:pPr>
            <a:r>
              <a:rPr lang="en-US" sz="5500">
                <a:latin typeface="Helvetica Neue"/>
                <a:ea typeface="Helvetica Neue"/>
                <a:cs typeface="Helvetica Neue"/>
                <a:sym typeface="Helvetica Neue"/>
              </a:rPr>
              <a:t>5.	Finished Product</a:t>
            </a:r>
            <a:endParaRPr sz="5500">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grpSp>
        <p:nvGrpSpPr>
          <p:cNvPr id="111" name="Google Shape;111;p15"/>
          <p:cNvGrpSpPr/>
          <p:nvPr/>
        </p:nvGrpSpPr>
        <p:grpSpPr>
          <a:xfrm>
            <a:off x="0" y="9838589"/>
            <a:ext cx="3086104" cy="3230761"/>
            <a:chOff x="0" y="-38100"/>
            <a:chExt cx="812800" cy="850900"/>
          </a:xfrm>
        </p:grpSpPr>
        <p:sp>
          <p:nvSpPr>
            <p:cNvPr id="112" name="Google Shape;112;p15"/>
            <p:cNvSpPr/>
            <p:nvPr/>
          </p:nvSpPr>
          <p:spPr>
            <a:xfrm>
              <a:off x="0" y="0"/>
              <a:ext cx="270933" cy="80000"/>
            </a:xfrm>
            <a:custGeom>
              <a:rect b="b" l="l" r="r" t="t"/>
              <a:pathLst>
                <a:path extrusionOk="0" h="80000" w="270933">
                  <a:moveTo>
                    <a:pt x="0" y="0"/>
                  </a:moveTo>
                  <a:lnTo>
                    <a:pt x="270933" y="0"/>
                  </a:lnTo>
                  <a:lnTo>
                    <a:pt x="270933" y="80000"/>
                  </a:lnTo>
                  <a:lnTo>
                    <a:pt x="0" y="80000"/>
                  </a:lnTo>
                  <a:close/>
                </a:path>
              </a:pathLst>
            </a:custGeom>
            <a:solidFill>
              <a:srgbClr val="7ED8FD"/>
            </a:solidFill>
            <a:ln>
              <a:noFill/>
            </a:ln>
          </p:spPr>
        </p:sp>
        <p:sp>
          <p:nvSpPr>
            <p:cNvPr id="113" name="Google Shape;113;p15"/>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l">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4" name="Google Shape;114;p15"/>
          <p:cNvGrpSpPr/>
          <p:nvPr/>
        </p:nvGrpSpPr>
        <p:grpSpPr>
          <a:xfrm>
            <a:off x="17259300" y="-144661"/>
            <a:ext cx="3086104" cy="3230761"/>
            <a:chOff x="0" y="-38100"/>
            <a:chExt cx="812800" cy="850900"/>
          </a:xfrm>
        </p:grpSpPr>
        <p:sp>
          <p:nvSpPr>
            <p:cNvPr id="115" name="Google Shape;115;p15"/>
            <p:cNvSpPr/>
            <p:nvPr/>
          </p:nvSpPr>
          <p:spPr>
            <a:xfrm>
              <a:off x="0" y="0"/>
              <a:ext cx="270933" cy="80000"/>
            </a:xfrm>
            <a:custGeom>
              <a:rect b="b" l="l" r="r" t="t"/>
              <a:pathLst>
                <a:path extrusionOk="0" h="80000" w="270933">
                  <a:moveTo>
                    <a:pt x="0" y="0"/>
                  </a:moveTo>
                  <a:lnTo>
                    <a:pt x="270933" y="0"/>
                  </a:lnTo>
                  <a:lnTo>
                    <a:pt x="270933" y="80000"/>
                  </a:lnTo>
                  <a:lnTo>
                    <a:pt x="0" y="80000"/>
                  </a:lnTo>
                  <a:close/>
                </a:path>
              </a:pathLst>
            </a:custGeom>
            <a:solidFill>
              <a:srgbClr val="7ED8FD"/>
            </a:solidFill>
            <a:ln>
              <a:noFill/>
            </a:ln>
          </p:spPr>
        </p:sp>
        <p:sp>
          <p:nvSpPr>
            <p:cNvPr id="116" name="Google Shape;116;p15"/>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l">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7" name="Google Shape;117;p15"/>
          <p:cNvGrpSpPr/>
          <p:nvPr/>
        </p:nvGrpSpPr>
        <p:grpSpPr>
          <a:xfrm>
            <a:off x="0" y="-144661"/>
            <a:ext cx="3086104" cy="3230761"/>
            <a:chOff x="0" y="-38100"/>
            <a:chExt cx="812800" cy="850900"/>
          </a:xfrm>
        </p:grpSpPr>
        <p:sp>
          <p:nvSpPr>
            <p:cNvPr id="118" name="Google Shape;118;p15"/>
            <p:cNvSpPr/>
            <p:nvPr/>
          </p:nvSpPr>
          <p:spPr>
            <a:xfrm>
              <a:off x="0" y="0"/>
              <a:ext cx="270933" cy="80000"/>
            </a:xfrm>
            <a:custGeom>
              <a:rect b="b" l="l" r="r" t="t"/>
              <a:pathLst>
                <a:path extrusionOk="0" h="80000" w="270933">
                  <a:moveTo>
                    <a:pt x="0" y="0"/>
                  </a:moveTo>
                  <a:lnTo>
                    <a:pt x="270933" y="0"/>
                  </a:lnTo>
                  <a:lnTo>
                    <a:pt x="270933" y="80000"/>
                  </a:lnTo>
                  <a:lnTo>
                    <a:pt x="0" y="80000"/>
                  </a:lnTo>
                  <a:close/>
                </a:path>
              </a:pathLst>
            </a:custGeom>
            <a:solidFill>
              <a:srgbClr val="B4B4B4"/>
            </a:solidFill>
            <a:ln>
              <a:noFill/>
            </a:ln>
          </p:spPr>
        </p:sp>
        <p:sp>
          <p:nvSpPr>
            <p:cNvPr id="119" name="Google Shape;119;p15"/>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l">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0" name="Google Shape;120;p15"/>
          <p:cNvGrpSpPr/>
          <p:nvPr/>
        </p:nvGrpSpPr>
        <p:grpSpPr>
          <a:xfrm>
            <a:off x="17259300" y="9838589"/>
            <a:ext cx="3086104" cy="3230761"/>
            <a:chOff x="0" y="-38100"/>
            <a:chExt cx="812800" cy="850900"/>
          </a:xfrm>
        </p:grpSpPr>
        <p:sp>
          <p:nvSpPr>
            <p:cNvPr id="121" name="Google Shape;121;p15"/>
            <p:cNvSpPr/>
            <p:nvPr/>
          </p:nvSpPr>
          <p:spPr>
            <a:xfrm>
              <a:off x="0" y="0"/>
              <a:ext cx="270933" cy="80000"/>
            </a:xfrm>
            <a:custGeom>
              <a:rect b="b" l="l" r="r" t="t"/>
              <a:pathLst>
                <a:path extrusionOk="0" h="80000" w="270933">
                  <a:moveTo>
                    <a:pt x="0" y="0"/>
                  </a:moveTo>
                  <a:lnTo>
                    <a:pt x="270933" y="0"/>
                  </a:lnTo>
                  <a:lnTo>
                    <a:pt x="270933" y="80000"/>
                  </a:lnTo>
                  <a:lnTo>
                    <a:pt x="0" y="80000"/>
                  </a:lnTo>
                  <a:close/>
                </a:path>
              </a:pathLst>
            </a:custGeom>
            <a:solidFill>
              <a:srgbClr val="B4B4B4"/>
            </a:solidFill>
            <a:ln>
              <a:noFill/>
            </a:ln>
          </p:spPr>
        </p:sp>
        <p:sp>
          <p:nvSpPr>
            <p:cNvPr id="122" name="Google Shape;122;p15"/>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l">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3" name="Google Shape;123;p15"/>
          <p:cNvSpPr txBox="1"/>
          <p:nvPr/>
        </p:nvSpPr>
        <p:spPr>
          <a:xfrm>
            <a:off x="1545202" y="1038225"/>
            <a:ext cx="6857400" cy="1662300"/>
          </a:xfrm>
          <a:prstGeom prst="rect">
            <a:avLst/>
          </a:prstGeom>
          <a:noFill/>
          <a:ln>
            <a:noFill/>
          </a:ln>
        </p:spPr>
        <p:txBody>
          <a:bodyPr anchorCtr="0" anchor="t" bIns="0" lIns="0" spcFirstLastPara="1" rIns="0" wrap="square" tIns="0">
            <a:spAutoFit/>
          </a:bodyPr>
          <a:lstStyle/>
          <a:p>
            <a:pPr indent="0" lvl="0" marL="0" marR="0" rtl="0" algn="ctr">
              <a:lnSpc>
                <a:spcPct val="116000"/>
              </a:lnSpc>
              <a:spcBef>
                <a:spcPts val="0"/>
              </a:spcBef>
              <a:spcAft>
                <a:spcPts val="0"/>
              </a:spcAft>
              <a:buNone/>
            </a:pPr>
            <a:r>
              <a:rPr b="1" lang="en-US" sz="5000">
                <a:solidFill>
                  <a:srgbClr val="12222B"/>
                </a:solidFill>
                <a:latin typeface="Open Sans"/>
                <a:ea typeface="Open Sans"/>
                <a:cs typeface="Open Sans"/>
                <a:sym typeface="Open Sans"/>
              </a:rPr>
              <a:t>Primary Personas</a:t>
            </a:r>
            <a:endParaRPr b="1" sz="5000">
              <a:solidFill>
                <a:srgbClr val="12222B"/>
              </a:solidFill>
              <a:latin typeface="Open Sans"/>
              <a:ea typeface="Open Sans"/>
              <a:cs typeface="Open Sans"/>
              <a:sym typeface="Open Sans"/>
            </a:endParaRPr>
          </a:p>
          <a:p>
            <a:pPr indent="0" lvl="0" marL="0" marR="0" rtl="0" algn="ctr">
              <a:lnSpc>
                <a:spcPct val="116000"/>
              </a:lnSpc>
              <a:spcBef>
                <a:spcPts val="0"/>
              </a:spcBef>
              <a:spcAft>
                <a:spcPts val="0"/>
              </a:spcAft>
              <a:buClr>
                <a:srgbClr val="000000"/>
              </a:buClr>
              <a:buFont typeface="Arial"/>
              <a:buNone/>
            </a:pPr>
            <a:r>
              <a:rPr b="1" lang="en-US" sz="5000">
                <a:solidFill>
                  <a:srgbClr val="12222B"/>
                </a:solidFill>
                <a:latin typeface="Open Sans"/>
                <a:ea typeface="Open Sans"/>
                <a:cs typeface="Open Sans"/>
                <a:sym typeface="Open Sans"/>
              </a:rPr>
              <a:t>Joey Johnson (15M)</a:t>
            </a:r>
            <a:endParaRPr b="1" sz="5000">
              <a:solidFill>
                <a:srgbClr val="12222B"/>
              </a:solidFill>
              <a:latin typeface="Open Sans"/>
              <a:ea typeface="Open Sans"/>
              <a:cs typeface="Open Sans"/>
              <a:sym typeface="Open Sans"/>
            </a:endParaRPr>
          </a:p>
        </p:txBody>
      </p:sp>
      <p:pic>
        <p:nvPicPr>
          <p:cNvPr id="124" name="Google Shape;124;p15"/>
          <p:cNvPicPr preferRelativeResize="0"/>
          <p:nvPr/>
        </p:nvPicPr>
        <p:blipFill>
          <a:blip r:embed="rId3">
            <a:alphaModFix/>
          </a:blip>
          <a:stretch>
            <a:fillRect/>
          </a:stretch>
        </p:blipFill>
        <p:spPr>
          <a:xfrm>
            <a:off x="9405025" y="3428996"/>
            <a:ext cx="6195273" cy="4131775"/>
          </a:xfrm>
          <a:prstGeom prst="rect">
            <a:avLst/>
          </a:prstGeom>
          <a:noFill/>
          <a:ln>
            <a:noFill/>
          </a:ln>
        </p:spPr>
      </p:pic>
      <p:sp>
        <p:nvSpPr>
          <p:cNvPr id="125" name="Google Shape;125;p15"/>
          <p:cNvSpPr txBox="1"/>
          <p:nvPr/>
        </p:nvSpPr>
        <p:spPr>
          <a:xfrm>
            <a:off x="462975" y="4166875"/>
            <a:ext cx="7581300" cy="29553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US" sz="2000">
                <a:solidFill>
                  <a:schemeClr val="dk1"/>
                </a:solidFill>
                <a:latin typeface="Helvetica Neue"/>
                <a:ea typeface="Helvetica Neue"/>
                <a:cs typeface="Helvetica Neue"/>
                <a:sym typeface="Helvetica Neue"/>
              </a:rPr>
              <a:t>Young but loves PC gaming. Owns an extensive collection of games but wants a computer that can run those games. He owns a PS4 and plays a lot of games on it but now that the new consoles have come out he has decided to get a new PC rather than get a PS5</a:t>
            </a:r>
            <a:endParaRPr sz="22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grpSp>
        <p:nvGrpSpPr>
          <p:cNvPr id="130" name="Google Shape;130;p16"/>
          <p:cNvGrpSpPr/>
          <p:nvPr/>
        </p:nvGrpSpPr>
        <p:grpSpPr>
          <a:xfrm>
            <a:off x="0" y="9838588"/>
            <a:ext cx="3085741" cy="3230403"/>
            <a:chOff x="0" y="-38100"/>
            <a:chExt cx="812700" cy="850800"/>
          </a:xfrm>
        </p:grpSpPr>
        <p:sp>
          <p:nvSpPr>
            <p:cNvPr id="131" name="Google Shape;131;p16"/>
            <p:cNvSpPr/>
            <p:nvPr/>
          </p:nvSpPr>
          <p:spPr>
            <a:xfrm>
              <a:off x="0" y="0"/>
              <a:ext cx="270933" cy="80000"/>
            </a:xfrm>
            <a:custGeom>
              <a:rect b="b" l="l" r="r" t="t"/>
              <a:pathLst>
                <a:path extrusionOk="0" h="80000" w="270933">
                  <a:moveTo>
                    <a:pt x="0" y="0"/>
                  </a:moveTo>
                  <a:lnTo>
                    <a:pt x="270933" y="0"/>
                  </a:lnTo>
                  <a:lnTo>
                    <a:pt x="270933" y="80000"/>
                  </a:lnTo>
                  <a:lnTo>
                    <a:pt x="0" y="80000"/>
                  </a:lnTo>
                  <a:close/>
                </a:path>
              </a:pathLst>
            </a:custGeom>
            <a:solidFill>
              <a:srgbClr val="7ED8FD"/>
            </a:solidFill>
            <a:ln>
              <a:noFill/>
            </a:ln>
          </p:spPr>
        </p:sp>
        <p:sp>
          <p:nvSpPr>
            <p:cNvPr id="132" name="Google Shape;132;p16"/>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l">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3" name="Google Shape;133;p16"/>
          <p:cNvGrpSpPr/>
          <p:nvPr/>
        </p:nvGrpSpPr>
        <p:grpSpPr>
          <a:xfrm>
            <a:off x="17259300" y="-144662"/>
            <a:ext cx="3085741" cy="3230403"/>
            <a:chOff x="0" y="-38100"/>
            <a:chExt cx="812700" cy="850800"/>
          </a:xfrm>
        </p:grpSpPr>
        <p:sp>
          <p:nvSpPr>
            <p:cNvPr id="134" name="Google Shape;134;p16"/>
            <p:cNvSpPr/>
            <p:nvPr/>
          </p:nvSpPr>
          <p:spPr>
            <a:xfrm>
              <a:off x="0" y="0"/>
              <a:ext cx="270933" cy="80000"/>
            </a:xfrm>
            <a:custGeom>
              <a:rect b="b" l="l" r="r" t="t"/>
              <a:pathLst>
                <a:path extrusionOk="0" h="80000" w="270933">
                  <a:moveTo>
                    <a:pt x="0" y="0"/>
                  </a:moveTo>
                  <a:lnTo>
                    <a:pt x="270933" y="0"/>
                  </a:lnTo>
                  <a:lnTo>
                    <a:pt x="270933" y="80000"/>
                  </a:lnTo>
                  <a:lnTo>
                    <a:pt x="0" y="80000"/>
                  </a:lnTo>
                  <a:close/>
                </a:path>
              </a:pathLst>
            </a:custGeom>
            <a:solidFill>
              <a:srgbClr val="7ED8FD"/>
            </a:solidFill>
            <a:ln>
              <a:noFill/>
            </a:ln>
          </p:spPr>
        </p:sp>
        <p:sp>
          <p:nvSpPr>
            <p:cNvPr id="135" name="Google Shape;135;p16"/>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l">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6" name="Google Shape;136;p16"/>
          <p:cNvGrpSpPr/>
          <p:nvPr/>
        </p:nvGrpSpPr>
        <p:grpSpPr>
          <a:xfrm>
            <a:off x="0" y="-144662"/>
            <a:ext cx="3085741" cy="3230403"/>
            <a:chOff x="0" y="-38100"/>
            <a:chExt cx="812700" cy="850800"/>
          </a:xfrm>
        </p:grpSpPr>
        <p:sp>
          <p:nvSpPr>
            <p:cNvPr id="137" name="Google Shape;137;p16"/>
            <p:cNvSpPr/>
            <p:nvPr/>
          </p:nvSpPr>
          <p:spPr>
            <a:xfrm>
              <a:off x="0" y="0"/>
              <a:ext cx="270933" cy="80000"/>
            </a:xfrm>
            <a:custGeom>
              <a:rect b="b" l="l" r="r" t="t"/>
              <a:pathLst>
                <a:path extrusionOk="0" h="80000" w="270933">
                  <a:moveTo>
                    <a:pt x="0" y="0"/>
                  </a:moveTo>
                  <a:lnTo>
                    <a:pt x="270933" y="0"/>
                  </a:lnTo>
                  <a:lnTo>
                    <a:pt x="270933" y="80000"/>
                  </a:lnTo>
                  <a:lnTo>
                    <a:pt x="0" y="80000"/>
                  </a:lnTo>
                  <a:close/>
                </a:path>
              </a:pathLst>
            </a:custGeom>
            <a:solidFill>
              <a:srgbClr val="B4B4B4"/>
            </a:solidFill>
            <a:ln>
              <a:noFill/>
            </a:ln>
          </p:spPr>
        </p:sp>
        <p:sp>
          <p:nvSpPr>
            <p:cNvPr id="138" name="Google Shape;138;p16"/>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l">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9" name="Google Shape;139;p16"/>
          <p:cNvGrpSpPr/>
          <p:nvPr/>
        </p:nvGrpSpPr>
        <p:grpSpPr>
          <a:xfrm>
            <a:off x="17259300" y="9838588"/>
            <a:ext cx="3085741" cy="3230403"/>
            <a:chOff x="0" y="-38100"/>
            <a:chExt cx="812700" cy="850800"/>
          </a:xfrm>
        </p:grpSpPr>
        <p:sp>
          <p:nvSpPr>
            <p:cNvPr id="140" name="Google Shape;140;p16"/>
            <p:cNvSpPr/>
            <p:nvPr/>
          </p:nvSpPr>
          <p:spPr>
            <a:xfrm>
              <a:off x="0" y="0"/>
              <a:ext cx="270933" cy="80000"/>
            </a:xfrm>
            <a:custGeom>
              <a:rect b="b" l="l" r="r" t="t"/>
              <a:pathLst>
                <a:path extrusionOk="0" h="80000" w="270933">
                  <a:moveTo>
                    <a:pt x="0" y="0"/>
                  </a:moveTo>
                  <a:lnTo>
                    <a:pt x="270933" y="0"/>
                  </a:lnTo>
                  <a:lnTo>
                    <a:pt x="270933" y="80000"/>
                  </a:lnTo>
                  <a:lnTo>
                    <a:pt x="0" y="80000"/>
                  </a:lnTo>
                  <a:close/>
                </a:path>
              </a:pathLst>
            </a:custGeom>
            <a:solidFill>
              <a:srgbClr val="B4B4B4"/>
            </a:solidFill>
            <a:ln>
              <a:noFill/>
            </a:ln>
          </p:spPr>
        </p:sp>
        <p:sp>
          <p:nvSpPr>
            <p:cNvPr id="141" name="Google Shape;141;p16"/>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l">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42" name="Google Shape;142;p16"/>
          <p:cNvSpPr txBox="1"/>
          <p:nvPr/>
        </p:nvSpPr>
        <p:spPr>
          <a:xfrm>
            <a:off x="1545202" y="1038225"/>
            <a:ext cx="6857400" cy="1662300"/>
          </a:xfrm>
          <a:prstGeom prst="rect">
            <a:avLst/>
          </a:prstGeom>
          <a:noFill/>
          <a:ln>
            <a:noFill/>
          </a:ln>
        </p:spPr>
        <p:txBody>
          <a:bodyPr anchorCtr="0" anchor="t" bIns="0" lIns="0" spcFirstLastPara="1" rIns="0" wrap="square" tIns="0">
            <a:spAutoFit/>
          </a:bodyPr>
          <a:lstStyle/>
          <a:p>
            <a:pPr indent="0" lvl="0" marL="0" marR="0" rtl="0" algn="ctr">
              <a:lnSpc>
                <a:spcPct val="116000"/>
              </a:lnSpc>
              <a:spcBef>
                <a:spcPts val="0"/>
              </a:spcBef>
              <a:spcAft>
                <a:spcPts val="0"/>
              </a:spcAft>
              <a:buNone/>
            </a:pPr>
            <a:r>
              <a:rPr b="1" lang="en-US" sz="5000">
                <a:solidFill>
                  <a:srgbClr val="12222B"/>
                </a:solidFill>
                <a:latin typeface="Open Sans"/>
                <a:ea typeface="Open Sans"/>
                <a:cs typeface="Open Sans"/>
                <a:sym typeface="Open Sans"/>
              </a:rPr>
              <a:t>Primary Personas</a:t>
            </a:r>
            <a:endParaRPr b="1" sz="5000">
              <a:solidFill>
                <a:srgbClr val="12222B"/>
              </a:solidFill>
              <a:latin typeface="Open Sans"/>
              <a:ea typeface="Open Sans"/>
              <a:cs typeface="Open Sans"/>
              <a:sym typeface="Open Sans"/>
            </a:endParaRPr>
          </a:p>
          <a:p>
            <a:pPr indent="0" lvl="0" marL="0" marR="0" rtl="0" algn="ctr">
              <a:lnSpc>
                <a:spcPct val="116000"/>
              </a:lnSpc>
              <a:spcBef>
                <a:spcPts val="0"/>
              </a:spcBef>
              <a:spcAft>
                <a:spcPts val="0"/>
              </a:spcAft>
              <a:buClr>
                <a:srgbClr val="000000"/>
              </a:buClr>
              <a:buFont typeface="Arial"/>
              <a:buNone/>
            </a:pPr>
            <a:r>
              <a:rPr b="1" lang="en-US" sz="5000">
                <a:solidFill>
                  <a:srgbClr val="12222B"/>
                </a:solidFill>
                <a:latin typeface="Open Sans"/>
                <a:ea typeface="Open Sans"/>
                <a:cs typeface="Open Sans"/>
                <a:sym typeface="Open Sans"/>
              </a:rPr>
              <a:t>Akira (49F)</a:t>
            </a:r>
            <a:endParaRPr b="1" sz="5000">
              <a:solidFill>
                <a:srgbClr val="12222B"/>
              </a:solidFill>
              <a:latin typeface="Open Sans"/>
              <a:ea typeface="Open Sans"/>
              <a:cs typeface="Open Sans"/>
              <a:sym typeface="Open Sans"/>
            </a:endParaRPr>
          </a:p>
        </p:txBody>
      </p:sp>
      <p:sp>
        <p:nvSpPr>
          <p:cNvPr id="143" name="Google Shape;143;p16"/>
          <p:cNvSpPr txBox="1"/>
          <p:nvPr/>
        </p:nvSpPr>
        <p:spPr>
          <a:xfrm>
            <a:off x="462975" y="4166875"/>
            <a:ext cx="7581300" cy="48024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US" sz="2000">
                <a:solidFill>
                  <a:schemeClr val="dk1"/>
                </a:solidFill>
                <a:latin typeface="Helvetica Neue"/>
                <a:ea typeface="Helvetica Neue"/>
                <a:cs typeface="Helvetica Neue"/>
                <a:sym typeface="Helvetica Neue"/>
              </a:rPr>
              <a:t>Akira immigrated recently along with her husband and son and is looking for a computer to browse the internet in her free time. She has a work visa working for a bank. After moving to Canada, she has had a huge pay raise working for the main branch of her bank. She misses her parents in Japan. Akira doesn’t have much free time, so she’s thinking of getting her son a computer to play with while she’s not around. </a:t>
            </a:r>
            <a:endParaRPr sz="2000">
              <a:solidFill>
                <a:schemeClr val="dk1"/>
              </a:solidFill>
              <a:latin typeface="Helvetica Neue"/>
              <a:ea typeface="Helvetica Neue"/>
              <a:cs typeface="Helvetica Neue"/>
              <a:sym typeface="Helvetica Neue"/>
            </a:endParaRPr>
          </a:p>
          <a:p>
            <a:pPr indent="0" lvl="0" marL="0" rtl="0" algn="l">
              <a:lnSpc>
                <a:spcPct val="200000"/>
              </a:lnSpc>
              <a:spcBef>
                <a:spcPts val="0"/>
              </a:spcBef>
              <a:spcAft>
                <a:spcPts val="0"/>
              </a:spcAft>
              <a:buNone/>
            </a:pPr>
            <a:r>
              <a:t/>
            </a:r>
            <a:endParaRPr sz="2000">
              <a:solidFill>
                <a:schemeClr val="dk1"/>
              </a:solidFill>
              <a:latin typeface="Helvetica Neue"/>
              <a:ea typeface="Helvetica Neue"/>
              <a:cs typeface="Helvetica Neue"/>
              <a:sym typeface="Helvetica Neue"/>
            </a:endParaRPr>
          </a:p>
        </p:txBody>
      </p:sp>
      <p:pic>
        <p:nvPicPr>
          <p:cNvPr id="144" name="Google Shape;144;p16"/>
          <p:cNvPicPr preferRelativeResize="0"/>
          <p:nvPr/>
        </p:nvPicPr>
        <p:blipFill>
          <a:blip r:embed="rId3">
            <a:alphaModFix/>
          </a:blip>
          <a:stretch>
            <a:fillRect/>
          </a:stretch>
        </p:blipFill>
        <p:spPr>
          <a:xfrm>
            <a:off x="8182500" y="2700516"/>
            <a:ext cx="9260590" cy="644804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grpSp>
        <p:nvGrpSpPr>
          <p:cNvPr id="149" name="Google Shape;149;p17"/>
          <p:cNvGrpSpPr/>
          <p:nvPr/>
        </p:nvGrpSpPr>
        <p:grpSpPr>
          <a:xfrm>
            <a:off x="0" y="9838588"/>
            <a:ext cx="3085741" cy="3230403"/>
            <a:chOff x="0" y="-38100"/>
            <a:chExt cx="812700" cy="850800"/>
          </a:xfrm>
        </p:grpSpPr>
        <p:sp>
          <p:nvSpPr>
            <p:cNvPr id="150" name="Google Shape;150;p17"/>
            <p:cNvSpPr/>
            <p:nvPr/>
          </p:nvSpPr>
          <p:spPr>
            <a:xfrm>
              <a:off x="0" y="0"/>
              <a:ext cx="270933" cy="80000"/>
            </a:xfrm>
            <a:custGeom>
              <a:rect b="b" l="l" r="r" t="t"/>
              <a:pathLst>
                <a:path extrusionOk="0" h="80000" w="270933">
                  <a:moveTo>
                    <a:pt x="0" y="0"/>
                  </a:moveTo>
                  <a:lnTo>
                    <a:pt x="270933" y="0"/>
                  </a:lnTo>
                  <a:lnTo>
                    <a:pt x="270933" y="80000"/>
                  </a:lnTo>
                  <a:lnTo>
                    <a:pt x="0" y="80000"/>
                  </a:lnTo>
                  <a:close/>
                </a:path>
              </a:pathLst>
            </a:custGeom>
            <a:solidFill>
              <a:srgbClr val="7ED8FD"/>
            </a:solidFill>
            <a:ln>
              <a:noFill/>
            </a:ln>
          </p:spPr>
        </p:sp>
        <p:sp>
          <p:nvSpPr>
            <p:cNvPr id="151" name="Google Shape;151;p17"/>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l">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2" name="Google Shape;152;p17"/>
          <p:cNvGrpSpPr/>
          <p:nvPr/>
        </p:nvGrpSpPr>
        <p:grpSpPr>
          <a:xfrm>
            <a:off x="17259300" y="-144662"/>
            <a:ext cx="3085741" cy="3230403"/>
            <a:chOff x="0" y="-38100"/>
            <a:chExt cx="812700" cy="850800"/>
          </a:xfrm>
        </p:grpSpPr>
        <p:sp>
          <p:nvSpPr>
            <p:cNvPr id="153" name="Google Shape;153;p17"/>
            <p:cNvSpPr/>
            <p:nvPr/>
          </p:nvSpPr>
          <p:spPr>
            <a:xfrm>
              <a:off x="0" y="0"/>
              <a:ext cx="270933" cy="80000"/>
            </a:xfrm>
            <a:custGeom>
              <a:rect b="b" l="l" r="r" t="t"/>
              <a:pathLst>
                <a:path extrusionOk="0" h="80000" w="270933">
                  <a:moveTo>
                    <a:pt x="0" y="0"/>
                  </a:moveTo>
                  <a:lnTo>
                    <a:pt x="270933" y="0"/>
                  </a:lnTo>
                  <a:lnTo>
                    <a:pt x="270933" y="80000"/>
                  </a:lnTo>
                  <a:lnTo>
                    <a:pt x="0" y="80000"/>
                  </a:lnTo>
                  <a:close/>
                </a:path>
              </a:pathLst>
            </a:custGeom>
            <a:solidFill>
              <a:srgbClr val="7ED8FD"/>
            </a:solidFill>
            <a:ln>
              <a:noFill/>
            </a:ln>
          </p:spPr>
        </p:sp>
        <p:sp>
          <p:nvSpPr>
            <p:cNvPr id="154" name="Google Shape;154;p17"/>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l">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5" name="Google Shape;155;p17"/>
          <p:cNvGrpSpPr/>
          <p:nvPr/>
        </p:nvGrpSpPr>
        <p:grpSpPr>
          <a:xfrm>
            <a:off x="0" y="-144662"/>
            <a:ext cx="3085741" cy="3230403"/>
            <a:chOff x="0" y="-38100"/>
            <a:chExt cx="812700" cy="850800"/>
          </a:xfrm>
        </p:grpSpPr>
        <p:sp>
          <p:nvSpPr>
            <p:cNvPr id="156" name="Google Shape;156;p17"/>
            <p:cNvSpPr/>
            <p:nvPr/>
          </p:nvSpPr>
          <p:spPr>
            <a:xfrm>
              <a:off x="0" y="0"/>
              <a:ext cx="270933" cy="80000"/>
            </a:xfrm>
            <a:custGeom>
              <a:rect b="b" l="l" r="r" t="t"/>
              <a:pathLst>
                <a:path extrusionOk="0" h="80000" w="270933">
                  <a:moveTo>
                    <a:pt x="0" y="0"/>
                  </a:moveTo>
                  <a:lnTo>
                    <a:pt x="270933" y="0"/>
                  </a:lnTo>
                  <a:lnTo>
                    <a:pt x="270933" y="80000"/>
                  </a:lnTo>
                  <a:lnTo>
                    <a:pt x="0" y="80000"/>
                  </a:lnTo>
                  <a:close/>
                </a:path>
              </a:pathLst>
            </a:custGeom>
            <a:solidFill>
              <a:srgbClr val="B4B4B4"/>
            </a:solidFill>
            <a:ln>
              <a:noFill/>
            </a:ln>
          </p:spPr>
        </p:sp>
        <p:sp>
          <p:nvSpPr>
            <p:cNvPr id="157" name="Google Shape;157;p17"/>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l">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8" name="Google Shape;158;p17"/>
          <p:cNvGrpSpPr/>
          <p:nvPr/>
        </p:nvGrpSpPr>
        <p:grpSpPr>
          <a:xfrm>
            <a:off x="17259300" y="9838588"/>
            <a:ext cx="3085741" cy="3230403"/>
            <a:chOff x="0" y="-38100"/>
            <a:chExt cx="812700" cy="850800"/>
          </a:xfrm>
        </p:grpSpPr>
        <p:sp>
          <p:nvSpPr>
            <p:cNvPr id="159" name="Google Shape;159;p17"/>
            <p:cNvSpPr/>
            <p:nvPr/>
          </p:nvSpPr>
          <p:spPr>
            <a:xfrm>
              <a:off x="0" y="0"/>
              <a:ext cx="270933" cy="80000"/>
            </a:xfrm>
            <a:custGeom>
              <a:rect b="b" l="l" r="r" t="t"/>
              <a:pathLst>
                <a:path extrusionOk="0" h="80000" w="270933">
                  <a:moveTo>
                    <a:pt x="0" y="0"/>
                  </a:moveTo>
                  <a:lnTo>
                    <a:pt x="270933" y="0"/>
                  </a:lnTo>
                  <a:lnTo>
                    <a:pt x="270933" y="80000"/>
                  </a:lnTo>
                  <a:lnTo>
                    <a:pt x="0" y="80000"/>
                  </a:lnTo>
                  <a:close/>
                </a:path>
              </a:pathLst>
            </a:custGeom>
            <a:solidFill>
              <a:srgbClr val="B4B4B4"/>
            </a:solidFill>
            <a:ln>
              <a:noFill/>
            </a:ln>
          </p:spPr>
        </p:sp>
        <p:sp>
          <p:nvSpPr>
            <p:cNvPr id="160" name="Google Shape;160;p17"/>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l">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61" name="Google Shape;161;p17"/>
          <p:cNvSpPr txBox="1"/>
          <p:nvPr/>
        </p:nvSpPr>
        <p:spPr>
          <a:xfrm>
            <a:off x="1545202" y="1038225"/>
            <a:ext cx="6857400" cy="1662300"/>
          </a:xfrm>
          <a:prstGeom prst="rect">
            <a:avLst/>
          </a:prstGeom>
          <a:noFill/>
          <a:ln>
            <a:noFill/>
          </a:ln>
        </p:spPr>
        <p:txBody>
          <a:bodyPr anchorCtr="0" anchor="t" bIns="0" lIns="0" spcFirstLastPara="1" rIns="0" wrap="square" tIns="0">
            <a:spAutoFit/>
          </a:bodyPr>
          <a:lstStyle/>
          <a:p>
            <a:pPr indent="0" lvl="0" marL="0" marR="0" rtl="0" algn="ctr">
              <a:lnSpc>
                <a:spcPct val="116000"/>
              </a:lnSpc>
              <a:spcBef>
                <a:spcPts val="0"/>
              </a:spcBef>
              <a:spcAft>
                <a:spcPts val="0"/>
              </a:spcAft>
              <a:buNone/>
            </a:pPr>
            <a:r>
              <a:rPr b="1" lang="en-US" sz="5000">
                <a:solidFill>
                  <a:srgbClr val="12222B"/>
                </a:solidFill>
                <a:latin typeface="Open Sans"/>
                <a:ea typeface="Open Sans"/>
                <a:cs typeface="Open Sans"/>
                <a:sym typeface="Open Sans"/>
              </a:rPr>
              <a:t>Primary Personas</a:t>
            </a:r>
            <a:endParaRPr b="1" sz="5000">
              <a:solidFill>
                <a:srgbClr val="12222B"/>
              </a:solidFill>
              <a:latin typeface="Open Sans"/>
              <a:ea typeface="Open Sans"/>
              <a:cs typeface="Open Sans"/>
              <a:sym typeface="Open Sans"/>
            </a:endParaRPr>
          </a:p>
          <a:p>
            <a:pPr indent="0" lvl="0" marL="0" marR="0" rtl="0" algn="ctr">
              <a:lnSpc>
                <a:spcPct val="116000"/>
              </a:lnSpc>
              <a:spcBef>
                <a:spcPts val="0"/>
              </a:spcBef>
              <a:spcAft>
                <a:spcPts val="0"/>
              </a:spcAft>
              <a:buNone/>
            </a:pPr>
            <a:r>
              <a:rPr b="1" lang="en-US" sz="5000">
                <a:solidFill>
                  <a:srgbClr val="12222B"/>
                </a:solidFill>
                <a:latin typeface="Open Sans"/>
                <a:ea typeface="Open Sans"/>
                <a:cs typeface="Open Sans"/>
                <a:sym typeface="Open Sans"/>
              </a:rPr>
              <a:t>Juan (21M)</a:t>
            </a:r>
            <a:endParaRPr b="1" sz="5000">
              <a:solidFill>
                <a:srgbClr val="12222B"/>
              </a:solidFill>
              <a:latin typeface="Open Sans"/>
              <a:ea typeface="Open Sans"/>
              <a:cs typeface="Open Sans"/>
              <a:sym typeface="Open Sans"/>
            </a:endParaRPr>
          </a:p>
        </p:txBody>
      </p:sp>
      <p:sp>
        <p:nvSpPr>
          <p:cNvPr id="162" name="Google Shape;162;p17"/>
          <p:cNvSpPr txBox="1"/>
          <p:nvPr/>
        </p:nvSpPr>
        <p:spPr>
          <a:xfrm>
            <a:off x="462975" y="4166875"/>
            <a:ext cx="7581300" cy="40020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US" sz="1900">
                <a:solidFill>
                  <a:schemeClr val="dk1"/>
                </a:solidFill>
                <a:latin typeface="Helvetica Neue"/>
                <a:ea typeface="Helvetica Neue"/>
                <a:cs typeface="Helvetica Neue"/>
                <a:sym typeface="Helvetica Neue"/>
              </a:rPr>
              <a:t>He likes playing video games. He lives with his parents, but has started working to afford his gaming life. Juan wants to start playing on PC because none of his friends use Playstations anymore, and is currently saving up for a powerful build. He knows very little about computers and keeps asking his friend Arnold for advice.</a:t>
            </a:r>
            <a:endParaRPr sz="1900">
              <a:solidFill>
                <a:schemeClr val="dk1"/>
              </a:solidFill>
              <a:latin typeface="Helvetica Neue"/>
              <a:ea typeface="Helvetica Neue"/>
              <a:cs typeface="Helvetica Neue"/>
              <a:sym typeface="Helvetica Neue"/>
            </a:endParaRPr>
          </a:p>
          <a:p>
            <a:pPr indent="0" lvl="0" marL="0" rtl="0" algn="l">
              <a:lnSpc>
                <a:spcPct val="200000"/>
              </a:lnSpc>
              <a:spcBef>
                <a:spcPts val="0"/>
              </a:spcBef>
              <a:spcAft>
                <a:spcPts val="0"/>
              </a:spcAft>
              <a:buNone/>
            </a:pPr>
            <a:r>
              <a:t/>
            </a:r>
            <a:endParaRPr sz="1900">
              <a:solidFill>
                <a:schemeClr val="dk1"/>
              </a:solidFill>
              <a:latin typeface="Helvetica Neue"/>
              <a:ea typeface="Helvetica Neue"/>
              <a:cs typeface="Helvetica Neue"/>
              <a:sym typeface="Helvetica Neue"/>
            </a:endParaRPr>
          </a:p>
          <a:p>
            <a:pPr indent="0" lvl="0" marL="0" rtl="0" algn="l">
              <a:lnSpc>
                <a:spcPct val="200000"/>
              </a:lnSpc>
              <a:spcBef>
                <a:spcPts val="0"/>
              </a:spcBef>
              <a:spcAft>
                <a:spcPts val="0"/>
              </a:spcAft>
              <a:buNone/>
            </a:pPr>
            <a:r>
              <a:t/>
            </a:r>
            <a:endParaRPr sz="2000">
              <a:solidFill>
                <a:schemeClr val="dk1"/>
              </a:solidFill>
              <a:latin typeface="Helvetica Neue"/>
              <a:ea typeface="Helvetica Neue"/>
              <a:cs typeface="Helvetica Neue"/>
              <a:sym typeface="Helvetica Neue"/>
            </a:endParaRPr>
          </a:p>
        </p:txBody>
      </p:sp>
      <p:pic>
        <p:nvPicPr>
          <p:cNvPr id="163" name="Google Shape;163;p17"/>
          <p:cNvPicPr preferRelativeResize="0"/>
          <p:nvPr/>
        </p:nvPicPr>
        <p:blipFill>
          <a:blip r:embed="rId3">
            <a:alphaModFix/>
          </a:blip>
          <a:stretch>
            <a:fillRect/>
          </a:stretch>
        </p:blipFill>
        <p:spPr>
          <a:xfrm>
            <a:off x="8710875" y="2391150"/>
            <a:ext cx="8931975" cy="5954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8"/>
          <p:cNvSpPr txBox="1"/>
          <p:nvPr/>
        </p:nvSpPr>
        <p:spPr>
          <a:xfrm>
            <a:off x="1545202" y="1038225"/>
            <a:ext cx="6857400" cy="1662300"/>
          </a:xfrm>
          <a:prstGeom prst="rect">
            <a:avLst/>
          </a:prstGeom>
          <a:noFill/>
          <a:ln>
            <a:noFill/>
          </a:ln>
        </p:spPr>
        <p:txBody>
          <a:bodyPr anchorCtr="0" anchor="t" bIns="0" lIns="0" spcFirstLastPara="1" rIns="0" wrap="square" tIns="0">
            <a:spAutoFit/>
          </a:bodyPr>
          <a:lstStyle/>
          <a:p>
            <a:pPr indent="0" lvl="0" marL="0" marR="0" rtl="0" algn="ctr">
              <a:lnSpc>
                <a:spcPct val="116000"/>
              </a:lnSpc>
              <a:spcBef>
                <a:spcPts val="0"/>
              </a:spcBef>
              <a:spcAft>
                <a:spcPts val="0"/>
              </a:spcAft>
              <a:buNone/>
            </a:pPr>
            <a:r>
              <a:rPr b="1" lang="en-US" sz="5000">
                <a:solidFill>
                  <a:srgbClr val="12222B"/>
                </a:solidFill>
                <a:latin typeface="Open Sans"/>
                <a:ea typeface="Open Sans"/>
                <a:cs typeface="Open Sans"/>
                <a:sym typeface="Open Sans"/>
              </a:rPr>
              <a:t>Primary Personas</a:t>
            </a:r>
            <a:endParaRPr b="1" sz="5000">
              <a:solidFill>
                <a:srgbClr val="12222B"/>
              </a:solidFill>
              <a:latin typeface="Open Sans"/>
              <a:ea typeface="Open Sans"/>
              <a:cs typeface="Open Sans"/>
              <a:sym typeface="Open Sans"/>
            </a:endParaRPr>
          </a:p>
          <a:p>
            <a:pPr indent="0" lvl="0" marL="0" marR="0" rtl="0" algn="ctr">
              <a:lnSpc>
                <a:spcPct val="116000"/>
              </a:lnSpc>
              <a:spcBef>
                <a:spcPts val="0"/>
              </a:spcBef>
              <a:spcAft>
                <a:spcPts val="0"/>
              </a:spcAft>
              <a:buClr>
                <a:srgbClr val="000000"/>
              </a:buClr>
              <a:buFont typeface="Arial"/>
              <a:buNone/>
            </a:pPr>
            <a:r>
              <a:rPr b="1" lang="en-US" sz="5000">
                <a:solidFill>
                  <a:srgbClr val="12222B"/>
                </a:solidFill>
                <a:latin typeface="Open Sans"/>
                <a:ea typeface="Open Sans"/>
                <a:cs typeface="Open Sans"/>
                <a:sym typeface="Open Sans"/>
              </a:rPr>
              <a:t>Analysis</a:t>
            </a:r>
            <a:endParaRPr b="1" sz="5000">
              <a:solidFill>
                <a:srgbClr val="12222B"/>
              </a:solidFill>
              <a:latin typeface="Open Sans"/>
              <a:ea typeface="Open Sans"/>
              <a:cs typeface="Open Sans"/>
              <a:sym typeface="Open Sans"/>
            </a:endParaRPr>
          </a:p>
        </p:txBody>
      </p:sp>
      <p:sp>
        <p:nvSpPr>
          <p:cNvPr id="169" name="Google Shape;169;p18"/>
          <p:cNvSpPr txBox="1"/>
          <p:nvPr/>
        </p:nvSpPr>
        <p:spPr>
          <a:xfrm>
            <a:off x="549850" y="3429000"/>
            <a:ext cx="17043600" cy="44022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US" sz="2700">
                <a:solidFill>
                  <a:schemeClr val="dk1"/>
                </a:solidFill>
                <a:latin typeface="Helvetica Neue"/>
                <a:ea typeface="Helvetica Neue"/>
                <a:cs typeface="Helvetica Neue"/>
                <a:sym typeface="Helvetica Neue"/>
              </a:rPr>
              <a:t>Analysing our Persona’s we came to a list of conclusions and groups in which we can categorize our groups. The main similarity is that </a:t>
            </a:r>
            <a:r>
              <a:rPr lang="en-US" sz="2700">
                <a:solidFill>
                  <a:schemeClr val="dk1"/>
                </a:solidFill>
                <a:latin typeface="Helvetica Neue"/>
                <a:ea typeface="Helvetica Neue"/>
                <a:cs typeface="Helvetica Neue"/>
                <a:sym typeface="Helvetica Neue"/>
              </a:rPr>
              <a:t>our website</a:t>
            </a:r>
            <a:r>
              <a:rPr lang="en-US" sz="2700">
                <a:solidFill>
                  <a:schemeClr val="dk1"/>
                </a:solidFill>
                <a:latin typeface="Helvetica Neue"/>
                <a:ea typeface="Helvetica Neue"/>
                <a:cs typeface="Helvetica Neue"/>
                <a:sym typeface="Helvetica Neue"/>
              </a:rPr>
              <a:t> aims for a demographic that is not </a:t>
            </a:r>
            <a:r>
              <a:rPr lang="en-US" sz="2700">
                <a:solidFill>
                  <a:schemeClr val="dk1"/>
                </a:solidFill>
                <a:latin typeface="Helvetica Neue"/>
                <a:ea typeface="Helvetica Neue"/>
                <a:cs typeface="Helvetica Neue"/>
                <a:sym typeface="Helvetica Neue"/>
              </a:rPr>
              <a:t>necessarily</a:t>
            </a:r>
            <a:r>
              <a:rPr lang="en-US" sz="2700">
                <a:solidFill>
                  <a:schemeClr val="dk1"/>
                </a:solidFill>
                <a:latin typeface="Helvetica Neue"/>
                <a:ea typeface="Helvetica Neue"/>
                <a:cs typeface="Helvetica Neue"/>
                <a:sym typeface="Helvetica Neue"/>
              </a:rPr>
              <a:t> very knowledgeable about PC parts but still has a general idea of what level of power they are looking for.</a:t>
            </a:r>
            <a:endParaRPr sz="2700">
              <a:solidFill>
                <a:schemeClr val="dk1"/>
              </a:solidFill>
              <a:latin typeface="Helvetica Neue"/>
              <a:ea typeface="Helvetica Neue"/>
              <a:cs typeface="Helvetica Neue"/>
              <a:sym typeface="Helvetica Neue"/>
            </a:endParaRPr>
          </a:p>
          <a:p>
            <a:pPr indent="0" lvl="0" marL="0" rtl="0" algn="l">
              <a:lnSpc>
                <a:spcPct val="200000"/>
              </a:lnSpc>
              <a:spcBef>
                <a:spcPts val="0"/>
              </a:spcBef>
              <a:spcAft>
                <a:spcPts val="0"/>
              </a:spcAft>
              <a:buNone/>
            </a:pPr>
            <a:r>
              <a:t/>
            </a:r>
            <a:endParaRPr sz="2700">
              <a:solidFill>
                <a:schemeClr val="dk1"/>
              </a:solidFill>
              <a:latin typeface="Helvetica Neue"/>
              <a:ea typeface="Helvetica Neue"/>
              <a:cs typeface="Helvetica Neue"/>
              <a:sym typeface="Helvetica Neue"/>
            </a:endParaRPr>
          </a:p>
          <a:p>
            <a:pPr indent="0" lvl="0" marL="0" rtl="0" algn="l">
              <a:lnSpc>
                <a:spcPct val="200000"/>
              </a:lnSpc>
              <a:spcBef>
                <a:spcPts val="0"/>
              </a:spcBef>
              <a:spcAft>
                <a:spcPts val="0"/>
              </a:spcAft>
              <a:buNone/>
            </a:pPr>
            <a:r>
              <a:t/>
            </a:r>
            <a:endParaRPr sz="1900">
              <a:solidFill>
                <a:schemeClr val="dk1"/>
              </a:solidFill>
              <a:latin typeface="Helvetica Neue"/>
              <a:ea typeface="Helvetica Neue"/>
              <a:cs typeface="Helvetica Neue"/>
              <a:sym typeface="Helvetica Neue"/>
            </a:endParaRPr>
          </a:p>
          <a:p>
            <a:pPr indent="0" lvl="0" marL="0" rtl="0" algn="l">
              <a:lnSpc>
                <a:spcPct val="200000"/>
              </a:lnSpc>
              <a:spcBef>
                <a:spcPts val="0"/>
              </a:spcBef>
              <a:spcAft>
                <a:spcPts val="0"/>
              </a:spcAft>
              <a:buNone/>
            </a:pPr>
            <a:r>
              <a:t/>
            </a:r>
            <a:endParaRPr sz="2000">
              <a:solidFill>
                <a:schemeClr val="dk1"/>
              </a:solidFill>
              <a:latin typeface="Helvetica Neue"/>
              <a:ea typeface="Helvetica Neue"/>
              <a:cs typeface="Helvetica Neue"/>
              <a:sym typeface="Helvetica Neue"/>
            </a:endParaRPr>
          </a:p>
        </p:txBody>
      </p:sp>
      <p:sp>
        <p:nvSpPr>
          <p:cNvPr id="170" name="Google Shape;170;p18"/>
          <p:cNvSpPr txBox="1"/>
          <p:nvPr/>
        </p:nvSpPr>
        <p:spPr>
          <a:xfrm>
            <a:off x="897050" y="6279275"/>
            <a:ext cx="9115200" cy="230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latin typeface="Calibri"/>
                <a:ea typeface="Calibri"/>
                <a:cs typeface="Calibri"/>
                <a:sym typeface="Calibri"/>
              </a:rPr>
              <a:t>Groups of our demographic:</a:t>
            </a:r>
            <a:endParaRPr sz="2300">
              <a:latin typeface="Calibri"/>
              <a:ea typeface="Calibri"/>
              <a:cs typeface="Calibri"/>
              <a:sym typeface="Calibri"/>
            </a:endParaRPr>
          </a:p>
          <a:p>
            <a:pPr indent="-374650" lvl="0" marL="457200" rtl="0" algn="l">
              <a:spcBef>
                <a:spcPts val="0"/>
              </a:spcBef>
              <a:spcAft>
                <a:spcPts val="0"/>
              </a:spcAft>
              <a:buSzPts val="2300"/>
              <a:buFont typeface="Calibri"/>
              <a:buChar char="●"/>
            </a:pPr>
            <a:r>
              <a:rPr lang="en-US" sz="2300">
                <a:latin typeface="Calibri"/>
                <a:ea typeface="Calibri"/>
                <a:cs typeface="Calibri"/>
                <a:sym typeface="Calibri"/>
              </a:rPr>
              <a:t>People looking to play videogames</a:t>
            </a:r>
            <a:endParaRPr sz="2300">
              <a:latin typeface="Calibri"/>
              <a:ea typeface="Calibri"/>
              <a:cs typeface="Calibri"/>
              <a:sym typeface="Calibri"/>
            </a:endParaRPr>
          </a:p>
          <a:p>
            <a:pPr indent="-374650" lvl="0" marL="457200" rtl="0" algn="l">
              <a:spcBef>
                <a:spcPts val="0"/>
              </a:spcBef>
              <a:spcAft>
                <a:spcPts val="0"/>
              </a:spcAft>
              <a:buSzPts val="2300"/>
              <a:buFont typeface="Calibri"/>
              <a:buChar char="●"/>
            </a:pPr>
            <a:r>
              <a:rPr lang="en-US" sz="2300">
                <a:latin typeface="Calibri"/>
                <a:ea typeface="Calibri"/>
                <a:cs typeface="Calibri"/>
                <a:sym typeface="Calibri"/>
              </a:rPr>
              <a:t>People looking for a computer to </a:t>
            </a:r>
            <a:r>
              <a:rPr lang="en-US" sz="2300">
                <a:latin typeface="Calibri"/>
                <a:ea typeface="Calibri"/>
                <a:cs typeface="Calibri"/>
                <a:sym typeface="Calibri"/>
              </a:rPr>
              <a:t>business</a:t>
            </a:r>
            <a:r>
              <a:rPr lang="en-US" sz="2300">
                <a:latin typeface="Calibri"/>
                <a:ea typeface="Calibri"/>
                <a:cs typeface="Calibri"/>
                <a:sym typeface="Calibri"/>
              </a:rPr>
              <a:t> meetings</a:t>
            </a:r>
            <a:endParaRPr sz="2300">
              <a:latin typeface="Calibri"/>
              <a:ea typeface="Calibri"/>
              <a:cs typeface="Calibri"/>
              <a:sym typeface="Calibri"/>
            </a:endParaRPr>
          </a:p>
          <a:p>
            <a:pPr indent="-374650" lvl="0" marL="457200" rtl="0" algn="l">
              <a:spcBef>
                <a:spcPts val="0"/>
              </a:spcBef>
              <a:spcAft>
                <a:spcPts val="0"/>
              </a:spcAft>
              <a:buSzPts val="2300"/>
              <a:buFont typeface="Calibri"/>
              <a:buChar char="●"/>
            </a:pPr>
            <a:r>
              <a:rPr lang="en-US" sz="2300">
                <a:latin typeface="Calibri"/>
                <a:ea typeface="Calibri"/>
                <a:cs typeface="Calibri"/>
                <a:sym typeface="Calibri"/>
              </a:rPr>
              <a:t>People looking for a computer to stay in </a:t>
            </a:r>
            <a:r>
              <a:rPr lang="en-US" sz="2300">
                <a:latin typeface="Calibri"/>
                <a:ea typeface="Calibri"/>
                <a:cs typeface="Calibri"/>
                <a:sym typeface="Calibri"/>
              </a:rPr>
              <a:t>contact</a:t>
            </a:r>
            <a:r>
              <a:rPr lang="en-US" sz="2300">
                <a:latin typeface="Calibri"/>
                <a:ea typeface="Calibri"/>
                <a:cs typeface="Calibri"/>
                <a:sym typeface="Calibri"/>
              </a:rPr>
              <a:t> with their </a:t>
            </a:r>
            <a:r>
              <a:rPr lang="en-US" sz="2300">
                <a:latin typeface="Calibri"/>
                <a:ea typeface="Calibri"/>
                <a:cs typeface="Calibri"/>
                <a:sym typeface="Calibri"/>
              </a:rPr>
              <a:t>family</a:t>
            </a:r>
            <a:endParaRPr sz="2300">
              <a:latin typeface="Calibri"/>
              <a:ea typeface="Calibri"/>
              <a:cs typeface="Calibri"/>
              <a:sym typeface="Calibri"/>
            </a:endParaRPr>
          </a:p>
          <a:p>
            <a:pPr indent="-374650" lvl="0" marL="457200" rtl="0" algn="l">
              <a:spcBef>
                <a:spcPts val="0"/>
              </a:spcBef>
              <a:spcAft>
                <a:spcPts val="0"/>
              </a:spcAft>
              <a:buSzPts val="2300"/>
              <a:buFont typeface="Calibri"/>
              <a:buChar char="●"/>
            </a:pPr>
            <a:r>
              <a:rPr lang="en-US" sz="2300">
                <a:latin typeface="Calibri"/>
                <a:ea typeface="Calibri"/>
                <a:cs typeface="Calibri"/>
                <a:sym typeface="Calibri"/>
              </a:rPr>
              <a:t>People who need a computer for their work software</a:t>
            </a:r>
            <a:endParaRPr sz="2300">
              <a:latin typeface="Calibri"/>
              <a:ea typeface="Calibri"/>
              <a:cs typeface="Calibri"/>
              <a:sym typeface="Calibri"/>
            </a:endParaRPr>
          </a:p>
          <a:p>
            <a:pPr indent="0" lvl="0" marL="0" rtl="0" algn="l">
              <a:spcBef>
                <a:spcPts val="0"/>
              </a:spcBef>
              <a:spcAft>
                <a:spcPts val="0"/>
              </a:spcAft>
              <a:buNone/>
            </a:pPr>
            <a:r>
              <a:t/>
            </a:r>
            <a:endParaRPr sz="2300">
              <a:latin typeface="Calibri"/>
              <a:ea typeface="Calibri"/>
              <a:cs typeface="Calibri"/>
              <a:sym typeface="Calibri"/>
            </a:endParaRPr>
          </a:p>
        </p:txBody>
      </p:sp>
      <p:pic>
        <p:nvPicPr>
          <p:cNvPr id="171" name="Google Shape;171;p18"/>
          <p:cNvPicPr preferRelativeResize="0"/>
          <p:nvPr/>
        </p:nvPicPr>
        <p:blipFill>
          <a:blip r:embed="rId3">
            <a:alphaModFix/>
          </a:blip>
          <a:stretch>
            <a:fillRect/>
          </a:stretch>
        </p:blipFill>
        <p:spPr>
          <a:xfrm>
            <a:off x="11757274" y="6032725"/>
            <a:ext cx="5231849" cy="3923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grpSp>
        <p:nvGrpSpPr>
          <p:cNvPr id="176" name="Google Shape;176;p19"/>
          <p:cNvGrpSpPr/>
          <p:nvPr/>
        </p:nvGrpSpPr>
        <p:grpSpPr>
          <a:xfrm>
            <a:off x="1028700" y="8276769"/>
            <a:ext cx="3433112" cy="3303087"/>
            <a:chOff x="0" y="-57150"/>
            <a:chExt cx="904194" cy="869950"/>
          </a:xfrm>
        </p:grpSpPr>
        <p:sp>
          <p:nvSpPr>
            <p:cNvPr id="177" name="Google Shape;177;p19"/>
            <p:cNvSpPr/>
            <p:nvPr/>
          </p:nvSpPr>
          <p:spPr>
            <a:xfrm>
              <a:off x="0" y="0"/>
              <a:ext cx="904194" cy="157520"/>
            </a:xfrm>
            <a:custGeom>
              <a:rect b="b" l="l" r="r" t="t"/>
              <a:pathLst>
                <a:path extrusionOk="0" h="157520" w="904194">
                  <a:moveTo>
                    <a:pt x="0" y="0"/>
                  </a:moveTo>
                  <a:lnTo>
                    <a:pt x="904194" y="0"/>
                  </a:lnTo>
                  <a:lnTo>
                    <a:pt x="904194" y="157520"/>
                  </a:lnTo>
                  <a:lnTo>
                    <a:pt x="0" y="157520"/>
                  </a:lnTo>
                  <a:close/>
                </a:path>
              </a:pathLst>
            </a:custGeom>
            <a:solidFill>
              <a:srgbClr val="7ED8FD"/>
            </a:solidFill>
            <a:ln>
              <a:noFill/>
            </a:ln>
          </p:spPr>
        </p:sp>
        <p:sp>
          <p:nvSpPr>
            <p:cNvPr id="178" name="Google Shape;178;p19"/>
            <p:cNvSpPr txBox="1"/>
            <p:nvPr/>
          </p:nvSpPr>
          <p:spPr>
            <a:xfrm>
              <a:off x="0" y="-57150"/>
              <a:ext cx="812800" cy="869950"/>
            </a:xfrm>
            <a:prstGeom prst="rect">
              <a:avLst/>
            </a:prstGeom>
            <a:noFill/>
            <a:ln>
              <a:noFill/>
            </a:ln>
          </p:spPr>
          <p:txBody>
            <a:bodyPr anchorCtr="0" anchor="ctr" bIns="50800" lIns="50800" spcFirstLastPara="1" rIns="50800" wrap="square" tIns="50800">
              <a:noAutofit/>
            </a:bodyPr>
            <a:lstStyle/>
            <a:p>
              <a:pPr indent="0" lvl="0" marL="0" marR="0" rtl="0" algn="ctr">
                <a:lnSpc>
                  <a:spcPct val="17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79" name="Google Shape;179;p19"/>
          <p:cNvSpPr txBox="1"/>
          <p:nvPr/>
        </p:nvSpPr>
        <p:spPr>
          <a:xfrm>
            <a:off x="1028700" y="1233257"/>
            <a:ext cx="7599900" cy="2656200"/>
          </a:xfrm>
          <a:prstGeom prst="rect">
            <a:avLst/>
          </a:prstGeom>
          <a:noFill/>
          <a:ln>
            <a:noFill/>
          </a:ln>
        </p:spPr>
        <p:txBody>
          <a:bodyPr anchorCtr="0" anchor="t" bIns="0" lIns="0" spcFirstLastPara="1" rIns="0" wrap="square" tIns="0">
            <a:spAutoFit/>
          </a:bodyPr>
          <a:lstStyle/>
          <a:p>
            <a:pPr indent="0" lvl="0" marL="0" marR="0" rtl="0" algn="l">
              <a:lnSpc>
                <a:spcPct val="116026"/>
              </a:lnSpc>
              <a:spcBef>
                <a:spcPts val="0"/>
              </a:spcBef>
              <a:spcAft>
                <a:spcPts val="0"/>
              </a:spcAft>
              <a:buNone/>
            </a:pPr>
            <a:r>
              <a:rPr b="1" lang="en-US" sz="7987">
                <a:solidFill>
                  <a:srgbClr val="12222B"/>
                </a:solidFill>
                <a:latin typeface="Open Sans"/>
                <a:ea typeface="Open Sans"/>
                <a:cs typeface="Open Sans"/>
                <a:sym typeface="Open Sans"/>
              </a:rPr>
              <a:t>Drawing Inspiration</a:t>
            </a:r>
            <a:endParaRPr/>
          </a:p>
        </p:txBody>
      </p:sp>
      <p:sp>
        <p:nvSpPr>
          <p:cNvPr id="180" name="Google Shape;180;p19"/>
          <p:cNvSpPr txBox="1"/>
          <p:nvPr/>
        </p:nvSpPr>
        <p:spPr>
          <a:xfrm>
            <a:off x="1028700" y="8574683"/>
            <a:ext cx="3501300" cy="2154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t/>
            </a:r>
            <a:endParaRPr/>
          </a:p>
        </p:txBody>
      </p:sp>
      <p:pic>
        <p:nvPicPr>
          <p:cNvPr id="181" name="Google Shape;181;p19"/>
          <p:cNvPicPr preferRelativeResize="0"/>
          <p:nvPr/>
        </p:nvPicPr>
        <p:blipFill>
          <a:blip r:embed="rId3">
            <a:alphaModFix/>
          </a:blip>
          <a:stretch>
            <a:fillRect/>
          </a:stretch>
        </p:blipFill>
        <p:spPr>
          <a:xfrm>
            <a:off x="14307925" y="377790"/>
            <a:ext cx="3433124" cy="4367109"/>
          </a:xfrm>
          <a:prstGeom prst="rect">
            <a:avLst/>
          </a:prstGeom>
          <a:noFill/>
          <a:ln>
            <a:noFill/>
          </a:ln>
        </p:spPr>
      </p:pic>
      <p:pic>
        <p:nvPicPr>
          <p:cNvPr id="182" name="Google Shape;182;p19"/>
          <p:cNvPicPr preferRelativeResize="0"/>
          <p:nvPr/>
        </p:nvPicPr>
        <p:blipFill>
          <a:blip r:embed="rId4">
            <a:alphaModFix/>
          </a:blip>
          <a:stretch>
            <a:fillRect/>
          </a:stretch>
        </p:blipFill>
        <p:spPr>
          <a:xfrm>
            <a:off x="9144000" y="5337050"/>
            <a:ext cx="8721925" cy="4027950"/>
          </a:xfrm>
          <a:prstGeom prst="rect">
            <a:avLst/>
          </a:prstGeom>
          <a:noFill/>
          <a:ln>
            <a:noFill/>
          </a:ln>
        </p:spPr>
      </p:pic>
      <p:pic>
        <p:nvPicPr>
          <p:cNvPr id="183" name="Google Shape;183;p19"/>
          <p:cNvPicPr preferRelativeResize="0"/>
          <p:nvPr/>
        </p:nvPicPr>
        <p:blipFill rotWithShape="1">
          <a:blip r:embed="rId5">
            <a:alphaModFix/>
          </a:blip>
          <a:srcRect b="-33707" l="9148" r="-21394" t="0"/>
          <a:stretch/>
        </p:blipFill>
        <p:spPr>
          <a:xfrm>
            <a:off x="8628600" y="933700"/>
            <a:ext cx="5679326" cy="3551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grpSp>
        <p:nvGrpSpPr>
          <p:cNvPr id="188" name="Google Shape;188;p20"/>
          <p:cNvGrpSpPr/>
          <p:nvPr/>
        </p:nvGrpSpPr>
        <p:grpSpPr>
          <a:xfrm>
            <a:off x="1330632" y="1282757"/>
            <a:ext cx="2261443" cy="2420449"/>
            <a:chOff x="0" y="-212010"/>
            <a:chExt cx="3015257" cy="3227265"/>
          </a:xfrm>
        </p:grpSpPr>
        <p:grpSp>
          <p:nvGrpSpPr>
            <p:cNvPr id="189" name="Google Shape;189;p20"/>
            <p:cNvGrpSpPr/>
            <p:nvPr/>
          </p:nvGrpSpPr>
          <p:grpSpPr>
            <a:xfrm>
              <a:off x="0" y="-212010"/>
              <a:ext cx="3015257" cy="3227265"/>
              <a:chOff x="0" y="-57150"/>
              <a:chExt cx="812800" cy="869950"/>
            </a:xfrm>
          </p:grpSpPr>
          <p:sp>
            <p:nvSpPr>
              <p:cNvPr id="190" name="Google Shape;190;p20"/>
              <p:cNvSpPr/>
              <p:nvPr/>
            </p:nvSpPr>
            <p:spPr>
              <a:xfrm>
                <a:off x="0" y="0"/>
                <a:ext cx="812800" cy="708273"/>
              </a:xfrm>
              <a:custGeom>
                <a:rect b="b" l="l" r="r" t="t"/>
                <a:pathLst>
                  <a:path extrusionOk="0" h="708273" w="812800">
                    <a:moveTo>
                      <a:pt x="0" y="0"/>
                    </a:moveTo>
                    <a:lnTo>
                      <a:pt x="812800" y="0"/>
                    </a:lnTo>
                    <a:lnTo>
                      <a:pt x="812800" y="708273"/>
                    </a:lnTo>
                    <a:lnTo>
                      <a:pt x="0" y="708273"/>
                    </a:lnTo>
                    <a:close/>
                  </a:path>
                </a:pathLst>
              </a:custGeom>
              <a:solidFill>
                <a:srgbClr val="36C5FF"/>
              </a:solidFill>
              <a:ln>
                <a:noFill/>
              </a:ln>
            </p:spPr>
          </p:sp>
          <p:sp>
            <p:nvSpPr>
              <p:cNvPr id="191" name="Google Shape;191;p20"/>
              <p:cNvSpPr txBox="1"/>
              <p:nvPr/>
            </p:nvSpPr>
            <p:spPr>
              <a:xfrm>
                <a:off x="0" y="-57150"/>
                <a:ext cx="812800" cy="869950"/>
              </a:xfrm>
              <a:prstGeom prst="rect">
                <a:avLst/>
              </a:prstGeom>
              <a:noFill/>
              <a:ln>
                <a:noFill/>
              </a:ln>
            </p:spPr>
            <p:txBody>
              <a:bodyPr anchorCtr="0" anchor="ctr" bIns="50800" lIns="50800" spcFirstLastPara="1" rIns="50800" wrap="square" tIns="50800">
                <a:noAutofit/>
              </a:bodyPr>
              <a:lstStyle/>
              <a:p>
                <a:pPr indent="0" lvl="0" marL="0" marR="0" rtl="0" algn="ctr">
                  <a:lnSpc>
                    <a:spcPct val="178888"/>
                  </a:lnSpc>
                  <a:spcBef>
                    <a:spcPts val="0"/>
                  </a:spcBef>
                  <a:spcAft>
                    <a:spcPts val="0"/>
                  </a:spcAft>
                  <a:buNone/>
                </a:pPr>
                <a:r>
                  <a:rPr b="1" lang="en-US" sz="3400">
                    <a:solidFill>
                      <a:schemeClr val="lt1"/>
                    </a:solidFill>
                    <a:latin typeface="Calibri"/>
                    <a:ea typeface="Calibri"/>
                    <a:cs typeface="Calibri"/>
                    <a:sym typeface="Calibri"/>
                  </a:rPr>
                  <a:t>Front Page</a:t>
                </a:r>
                <a:endParaRPr b="1" i="0" sz="3400" u="none" cap="none" strike="noStrike">
                  <a:solidFill>
                    <a:schemeClr val="lt1"/>
                  </a:solidFill>
                  <a:latin typeface="Calibri"/>
                  <a:ea typeface="Calibri"/>
                  <a:cs typeface="Calibri"/>
                  <a:sym typeface="Calibri"/>
                </a:endParaRPr>
              </a:p>
            </p:txBody>
          </p:sp>
        </p:grpSp>
        <p:sp>
          <p:nvSpPr>
            <p:cNvPr id="192" name="Google Shape;192;p20"/>
            <p:cNvSpPr txBox="1"/>
            <p:nvPr/>
          </p:nvSpPr>
          <p:spPr>
            <a:xfrm>
              <a:off x="1009732" y="1743413"/>
              <a:ext cx="995793" cy="690266"/>
            </a:xfrm>
            <a:prstGeom prst="rect">
              <a:avLst/>
            </a:prstGeom>
            <a:noFill/>
            <a:ln>
              <a:noFill/>
            </a:ln>
          </p:spPr>
          <p:txBody>
            <a:bodyPr anchorCtr="0" anchor="ctr" bIns="50800" lIns="50800" spcFirstLastPara="1" rIns="50800" wrap="square" tIns="50800">
              <a:noAutofit/>
            </a:bodyPr>
            <a:lstStyle/>
            <a:p>
              <a:pPr indent="0" lvl="0" marL="0" marR="0" rtl="0" algn="ctr">
                <a:lnSpc>
                  <a:spcPct val="17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3" name="Google Shape;193;p20"/>
          <p:cNvGrpSpPr/>
          <p:nvPr/>
        </p:nvGrpSpPr>
        <p:grpSpPr>
          <a:xfrm>
            <a:off x="8013279" y="1333657"/>
            <a:ext cx="2261453" cy="2420462"/>
            <a:chOff x="0" y="-57150"/>
            <a:chExt cx="812800" cy="869950"/>
          </a:xfrm>
        </p:grpSpPr>
        <p:sp>
          <p:nvSpPr>
            <p:cNvPr id="194" name="Google Shape;194;p20"/>
            <p:cNvSpPr/>
            <p:nvPr/>
          </p:nvSpPr>
          <p:spPr>
            <a:xfrm>
              <a:off x="0" y="0"/>
              <a:ext cx="812800" cy="708273"/>
            </a:xfrm>
            <a:custGeom>
              <a:rect b="b" l="l" r="r" t="t"/>
              <a:pathLst>
                <a:path extrusionOk="0" h="708273" w="812800">
                  <a:moveTo>
                    <a:pt x="0" y="0"/>
                  </a:moveTo>
                  <a:lnTo>
                    <a:pt x="812800" y="0"/>
                  </a:lnTo>
                  <a:lnTo>
                    <a:pt x="812800" y="708273"/>
                  </a:lnTo>
                  <a:lnTo>
                    <a:pt x="0" y="708273"/>
                  </a:lnTo>
                  <a:close/>
                </a:path>
              </a:pathLst>
            </a:custGeom>
            <a:solidFill>
              <a:srgbClr val="00C282"/>
            </a:solidFill>
            <a:ln>
              <a:noFill/>
            </a:ln>
          </p:spPr>
        </p:sp>
        <p:sp>
          <p:nvSpPr>
            <p:cNvPr id="195" name="Google Shape;195;p20"/>
            <p:cNvSpPr txBox="1"/>
            <p:nvPr/>
          </p:nvSpPr>
          <p:spPr>
            <a:xfrm>
              <a:off x="0" y="-57150"/>
              <a:ext cx="812800" cy="869950"/>
            </a:xfrm>
            <a:prstGeom prst="rect">
              <a:avLst/>
            </a:prstGeom>
            <a:noFill/>
            <a:ln>
              <a:noFill/>
            </a:ln>
          </p:spPr>
          <p:txBody>
            <a:bodyPr anchorCtr="0" anchor="ctr" bIns="50800" lIns="50800" spcFirstLastPara="1" rIns="50800" wrap="square" tIns="50800">
              <a:noAutofit/>
            </a:bodyPr>
            <a:lstStyle/>
            <a:p>
              <a:pPr indent="0" lvl="0" marL="0" rtl="0" algn="ctr">
                <a:lnSpc>
                  <a:spcPct val="178888"/>
                </a:lnSpc>
                <a:spcBef>
                  <a:spcPts val="0"/>
                </a:spcBef>
                <a:spcAft>
                  <a:spcPts val="0"/>
                </a:spcAft>
                <a:buClr>
                  <a:schemeClr val="dk1"/>
                </a:buClr>
                <a:buFont typeface="Arial"/>
                <a:buNone/>
              </a:pPr>
              <a:r>
                <a:rPr b="1" lang="en-US" sz="3400">
                  <a:solidFill>
                    <a:schemeClr val="lt1"/>
                  </a:solidFill>
                  <a:latin typeface="Calibri"/>
                  <a:ea typeface="Calibri"/>
                  <a:cs typeface="Calibri"/>
                  <a:sym typeface="Calibri"/>
                </a:rPr>
                <a:t>Part Picker</a:t>
              </a:r>
              <a:endParaRPr b="0" i="0" sz="1800" u="none" cap="none" strike="noStrike">
                <a:solidFill>
                  <a:schemeClr val="dk1"/>
                </a:solidFill>
                <a:latin typeface="Calibri"/>
                <a:ea typeface="Calibri"/>
                <a:cs typeface="Calibri"/>
                <a:sym typeface="Calibri"/>
              </a:endParaRPr>
            </a:p>
          </p:txBody>
        </p:sp>
      </p:grpSp>
      <p:grpSp>
        <p:nvGrpSpPr>
          <p:cNvPr id="196" name="Google Shape;196;p20"/>
          <p:cNvGrpSpPr/>
          <p:nvPr/>
        </p:nvGrpSpPr>
        <p:grpSpPr>
          <a:xfrm>
            <a:off x="13497883" y="3569482"/>
            <a:ext cx="2261443" cy="2491484"/>
            <a:chOff x="0" y="-299877"/>
            <a:chExt cx="3015257" cy="3321979"/>
          </a:xfrm>
        </p:grpSpPr>
        <p:grpSp>
          <p:nvGrpSpPr>
            <p:cNvPr id="197" name="Google Shape;197;p20"/>
            <p:cNvGrpSpPr/>
            <p:nvPr/>
          </p:nvGrpSpPr>
          <p:grpSpPr>
            <a:xfrm>
              <a:off x="0" y="-299877"/>
              <a:ext cx="3015257" cy="3227451"/>
              <a:chOff x="0" y="-80836"/>
              <a:chExt cx="812800" cy="870000"/>
            </a:xfrm>
          </p:grpSpPr>
          <p:sp>
            <p:nvSpPr>
              <p:cNvPr id="198" name="Google Shape;198;p20"/>
              <p:cNvSpPr/>
              <p:nvPr/>
            </p:nvSpPr>
            <p:spPr>
              <a:xfrm>
                <a:off x="0" y="0"/>
                <a:ext cx="812800" cy="708273"/>
              </a:xfrm>
              <a:custGeom>
                <a:rect b="b" l="l" r="r" t="t"/>
                <a:pathLst>
                  <a:path extrusionOk="0" h="708273" w="812800">
                    <a:moveTo>
                      <a:pt x="0" y="0"/>
                    </a:moveTo>
                    <a:lnTo>
                      <a:pt x="812800" y="0"/>
                    </a:lnTo>
                    <a:lnTo>
                      <a:pt x="812800" y="708273"/>
                    </a:lnTo>
                    <a:lnTo>
                      <a:pt x="0" y="708273"/>
                    </a:lnTo>
                    <a:close/>
                  </a:path>
                </a:pathLst>
              </a:custGeom>
              <a:solidFill>
                <a:srgbClr val="1885F1"/>
              </a:solidFill>
              <a:ln>
                <a:noFill/>
              </a:ln>
            </p:spPr>
          </p:sp>
          <p:sp>
            <p:nvSpPr>
              <p:cNvPr id="199" name="Google Shape;199;p20"/>
              <p:cNvSpPr txBox="1"/>
              <p:nvPr/>
            </p:nvSpPr>
            <p:spPr>
              <a:xfrm>
                <a:off x="0" y="-80836"/>
                <a:ext cx="812700" cy="870000"/>
              </a:xfrm>
              <a:prstGeom prst="rect">
                <a:avLst/>
              </a:prstGeom>
              <a:noFill/>
              <a:ln>
                <a:noFill/>
              </a:ln>
            </p:spPr>
            <p:txBody>
              <a:bodyPr anchorCtr="0" anchor="ctr" bIns="50800" lIns="50800" spcFirstLastPara="1" rIns="50800" wrap="square" tIns="50800">
                <a:noAutofit/>
              </a:bodyPr>
              <a:lstStyle/>
              <a:p>
                <a:pPr indent="0" lvl="0" marL="0" marR="0" rtl="0" algn="ctr">
                  <a:lnSpc>
                    <a:spcPct val="178888"/>
                  </a:lnSpc>
                  <a:spcBef>
                    <a:spcPts val="0"/>
                  </a:spcBef>
                  <a:spcAft>
                    <a:spcPts val="0"/>
                  </a:spcAft>
                  <a:buNone/>
                </a:pPr>
                <a:r>
                  <a:rPr b="1" lang="en-US" sz="3400">
                    <a:solidFill>
                      <a:schemeClr val="lt1"/>
                    </a:solidFill>
                    <a:latin typeface="Calibri"/>
                    <a:ea typeface="Calibri"/>
                    <a:cs typeface="Calibri"/>
                    <a:sym typeface="Calibri"/>
                  </a:rPr>
                  <a:t>Nav Bar</a:t>
                </a:r>
                <a:endParaRPr b="1" i="0" sz="3400" u="none" cap="none" strike="noStrike">
                  <a:solidFill>
                    <a:schemeClr val="lt1"/>
                  </a:solidFill>
                  <a:latin typeface="Calibri"/>
                  <a:ea typeface="Calibri"/>
                  <a:cs typeface="Calibri"/>
                  <a:sym typeface="Calibri"/>
                </a:endParaRPr>
              </a:p>
            </p:txBody>
          </p:sp>
        </p:grpSp>
        <p:grpSp>
          <p:nvGrpSpPr>
            <p:cNvPr id="200" name="Google Shape;200;p20"/>
            <p:cNvGrpSpPr/>
            <p:nvPr/>
          </p:nvGrpSpPr>
          <p:grpSpPr>
            <a:xfrm>
              <a:off x="783415" y="1743413"/>
              <a:ext cx="1448426" cy="1278689"/>
              <a:chOff x="0" y="-6350"/>
              <a:chExt cx="812800" cy="717550"/>
            </a:xfrm>
          </p:grpSpPr>
          <p:sp>
            <p:nvSpPr>
              <p:cNvPr id="201" name="Google Shape;201;p20"/>
              <p:cNvSpPr/>
              <p:nvPr/>
            </p:nvSpPr>
            <p:spPr>
              <a:xfrm>
                <a:off x="0" y="0"/>
                <a:ext cx="812800" cy="711200"/>
              </a:xfrm>
              <a:custGeom>
                <a:rect b="b" l="l" r="r" t="t"/>
                <a:pathLst>
                  <a:path extrusionOk="0" h="711200" w="812800">
                    <a:moveTo>
                      <a:pt x="406400" y="711200"/>
                    </a:moveTo>
                    <a:lnTo>
                      <a:pt x="812800" y="0"/>
                    </a:lnTo>
                    <a:lnTo>
                      <a:pt x="0" y="0"/>
                    </a:lnTo>
                    <a:lnTo>
                      <a:pt x="406400" y="711200"/>
                    </a:lnTo>
                    <a:close/>
                  </a:path>
                </a:pathLst>
              </a:custGeom>
              <a:solidFill>
                <a:srgbClr val="1885F1"/>
              </a:solidFill>
              <a:ln>
                <a:noFill/>
              </a:ln>
            </p:spPr>
          </p:sp>
          <p:sp>
            <p:nvSpPr>
              <p:cNvPr id="202" name="Google Shape;202;p20"/>
              <p:cNvSpPr txBox="1"/>
              <p:nvPr/>
            </p:nvSpPr>
            <p:spPr>
              <a:xfrm>
                <a:off x="127000" y="-6350"/>
                <a:ext cx="558800" cy="387350"/>
              </a:xfrm>
              <a:prstGeom prst="rect">
                <a:avLst/>
              </a:prstGeom>
              <a:noFill/>
              <a:ln>
                <a:noFill/>
              </a:ln>
            </p:spPr>
            <p:txBody>
              <a:bodyPr anchorCtr="0" anchor="ctr" bIns="50800" lIns="50800" spcFirstLastPara="1" rIns="50800" wrap="square" tIns="50800">
                <a:noAutofit/>
              </a:bodyPr>
              <a:lstStyle/>
              <a:p>
                <a:pPr indent="0" lvl="0" marL="0" marR="0" rtl="0" algn="ctr">
                  <a:lnSpc>
                    <a:spcPct val="17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203" name="Google Shape;203;p20"/>
          <p:cNvSpPr txBox="1"/>
          <p:nvPr/>
        </p:nvSpPr>
        <p:spPr>
          <a:xfrm>
            <a:off x="3169640" y="513240"/>
            <a:ext cx="11948700" cy="769500"/>
          </a:xfrm>
          <a:prstGeom prst="rect">
            <a:avLst/>
          </a:prstGeom>
          <a:noFill/>
          <a:ln>
            <a:noFill/>
          </a:ln>
        </p:spPr>
        <p:txBody>
          <a:bodyPr anchorCtr="0" anchor="t" bIns="0" lIns="0" spcFirstLastPara="1" rIns="0" wrap="square" tIns="0">
            <a:spAutoFit/>
          </a:bodyPr>
          <a:lstStyle/>
          <a:p>
            <a:pPr indent="0" lvl="0" marL="0" marR="0" rtl="0" algn="ctr">
              <a:lnSpc>
                <a:spcPct val="116000"/>
              </a:lnSpc>
              <a:spcBef>
                <a:spcPts val="0"/>
              </a:spcBef>
              <a:spcAft>
                <a:spcPts val="0"/>
              </a:spcAft>
              <a:buNone/>
            </a:pPr>
            <a:r>
              <a:rPr b="1" lang="en-US" sz="5000">
                <a:solidFill>
                  <a:srgbClr val="12222B"/>
                </a:solidFill>
                <a:latin typeface="Open Sans"/>
                <a:ea typeface="Open Sans"/>
                <a:cs typeface="Open Sans"/>
                <a:sym typeface="Open Sans"/>
              </a:rPr>
              <a:t>Breaking down websites</a:t>
            </a:r>
            <a:endParaRPr/>
          </a:p>
        </p:txBody>
      </p:sp>
      <p:grpSp>
        <p:nvGrpSpPr>
          <p:cNvPr id="204" name="Google Shape;204;p20"/>
          <p:cNvGrpSpPr/>
          <p:nvPr/>
        </p:nvGrpSpPr>
        <p:grpSpPr>
          <a:xfrm>
            <a:off x="0" y="9838589"/>
            <a:ext cx="3086104" cy="3230761"/>
            <a:chOff x="0" y="-38100"/>
            <a:chExt cx="812800" cy="850900"/>
          </a:xfrm>
        </p:grpSpPr>
        <p:sp>
          <p:nvSpPr>
            <p:cNvPr id="205" name="Google Shape;205;p20"/>
            <p:cNvSpPr/>
            <p:nvPr/>
          </p:nvSpPr>
          <p:spPr>
            <a:xfrm>
              <a:off x="0" y="0"/>
              <a:ext cx="270933" cy="80000"/>
            </a:xfrm>
            <a:custGeom>
              <a:rect b="b" l="l" r="r" t="t"/>
              <a:pathLst>
                <a:path extrusionOk="0" h="80000" w="270933">
                  <a:moveTo>
                    <a:pt x="0" y="0"/>
                  </a:moveTo>
                  <a:lnTo>
                    <a:pt x="270933" y="0"/>
                  </a:lnTo>
                  <a:lnTo>
                    <a:pt x="270933" y="80000"/>
                  </a:lnTo>
                  <a:lnTo>
                    <a:pt x="0" y="80000"/>
                  </a:lnTo>
                  <a:close/>
                </a:path>
              </a:pathLst>
            </a:custGeom>
            <a:solidFill>
              <a:srgbClr val="7ED8FD"/>
            </a:solidFill>
            <a:ln>
              <a:noFill/>
            </a:ln>
          </p:spPr>
        </p:sp>
        <p:sp>
          <p:nvSpPr>
            <p:cNvPr id="206" name="Google Shape;206;p20"/>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l">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07" name="Google Shape;207;p20"/>
          <p:cNvGrpSpPr/>
          <p:nvPr/>
        </p:nvGrpSpPr>
        <p:grpSpPr>
          <a:xfrm>
            <a:off x="17259300" y="-144661"/>
            <a:ext cx="3086104" cy="3230761"/>
            <a:chOff x="0" y="-38100"/>
            <a:chExt cx="812800" cy="850900"/>
          </a:xfrm>
        </p:grpSpPr>
        <p:sp>
          <p:nvSpPr>
            <p:cNvPr id="208" name="Google Shape;208;p20"/>
            <p:cNvSpPr/>
            <p:nvPr/>
          </p:nvSpPr>
          <p:spPr>
            <a:xfrm>
              <a:off x="0" y="0"/>
              <a:ext cx="270933" cy="80000"/>
            </a:xfrm>
            <a:custGeom>
              <a:rect b="b" l="l" r="r" t="t"/>
              <a:pathLst>
                <a:path extrusionOk="0" h="80000" w="270933">
                  <a:moveTo>
                    <a:pt x="0" y="0"/>
                  </a:moveTo>
                  <a:lnTo>
                    <a:pt x="270933" y="0"/>
                  </a:lnTo>
                  <a:lnTo>
                    <a:pt x="270933" y="80000"/>
                  </a:lnTo>
                  <a:lnTo>
                    <a:pt x="0" y="80000"/>
                  </a:lnTo>
                  <a:close/>
                </a:path>
              </a:pathLst>
            </a:custGeom>
            <a:solidFill>
              <a:srgbClr val="7ED8FD"/>
            </a:solidFill>
            <a:ln>
              <a:noFill/>
            </a:ln>
          </p:spPr>
        </p:sp>
        <p:sp>
          <p:nvSpPr>
            <p:cNvPr id="209" name="Google Shape;209;p20"/>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l">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0" name="Google Shape;210;p20"/>
          <p:cNvGrpSpPr/>
          <p:nvPr/>
        </p:nvGrpSpPr>
        <p:grpSpPr>
          <a:xfrm>
            <a:off x="0" y="-144661"/>
            <a:ext cx="3086104" cy="3230761"/>
            <a:chOff x="0" y="-38100"/>
            <a:chExt cx="812800" cy="850900"/>
          </a:xfrm>
        </p:grpSpPr>
        <p:sp>
          <p:nvSpPr>
            <p:cNvPr id="211" name="Google Shape;211;p20"/>
            <p:cNvSpPr/>
            <p:nvPr/>
          </p:nvSpPr>
          <p:spPr>
            <a:xfrm>
              <a:off x="0" y="0"/>
              <a:ext cx="270933" cy="80000"/>
            </a:xfrm>
            <a:custGeom>
              <a:rect b="b" l="l" r="r" t="t"/>
              <a:pathLst>
                <a:path extrusionOk="0" h="80000" w="270933">
                  <a:moveTo>
                    <a:pt x="0" y="0"/>
                  </a:moveTo>
                  <a:lnTo>
                    <a:pt x="270933" y="0"/>
                  </a:lnTo>
                  <a:lnTo>
                    <a:pt x="270933" y="80000"/>
                  </a:lnTo>
                  <a:lnTo>
                    <a:pt x="0" y="80000"/>
                  </a:lnTo>
                  <a:close/>
                </a:path>
              </a:pathLst>
            </a:custGeom>
            <a:solidFill>
              <a:srgbClr val="B4B4B4"/>
            </a:solidFill>
            <a:ln>
              <a:noFill/>
            </a:ln>
          </p:spPr>
        </p:sp>
        <p:sp>
          <p:nvSpPr>
            <p:cNvPr id="212" name="Google Shape;212;p20"/>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l">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3" name="Google Shape;213;p20"/>
          <p:cNvGrpSpPr/>
          <p:nvPr/>
        </p:nvGrpSpPr>
        <p:grpSpPr>
          <a:xfrm>
            <a:off x="17259300" y="9838589"/>
            <a:ext cx="3086104" cy="3230761"/>
            <a:chOff x="0" y="-38100"/>
            <a:chExt cx="812800" cy="850900"/>
          </a:xfrm>
        </p:grpSpPr>
        <p:sp>
          <p:nvSpPr>
            <p:cNvPr id="214" name="Google Shape;214;p20"/>
            <p:cNvSpPr/>
            <p:nvPr/>
          </p:nvSpPr>
          <p:spPr>
            <a:xfrm>
              <a:off x="0" y="0"/>
              <a:ext cx="270933" cy="80000"/>
            </a:xfrm>
            <a:custGeom>
              <a:rect b="b" l="l" r="r" t="t"/>
              <a:pathLst>
                <a:path extrusionOk="0" h="80000" w="270933">
                  <a:moveTo>
                    <a:pt x="0" y="0"/>
                  </a:moveTo>
                  <a:lnTo>
                    <a:pt x="270933" y="0"/>
                  </a:lnTo>
                  <a:lnTo>
                    <a:pt x="270933" y="80000"/>
                  </a:lnTo>
                  <a:lnTo>
                    <a:pt x="0" y="80000"/>
                  </a:lnTo>
                  <a:close/>
                </a:path>
              </a:pathLst>
            </a:custGeom>
            <a:solidFill>
              <a:srgbClr val="B4B4B4"/>
            </a:solidFill>
            <a:ln>
              <a:noFill/>
            </a:ln>
          </p:spPr>
        </p:sp>
        <p:sp>
          <p:nvSpPr>
            <p:cNvPr id="215" name="Google Shape;215;p20"/>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l">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16" name="Google Shape;216;p20"/>
          <p:cNvSpPr txBox="1"/>
          <p:nvPr/>
        </p:nvSpPr>
        <p:spPr>
          <a:xfrm>
            <a:off x="578700" y="3569475"/>
            <a:ext cx="3993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alibri"/>
                <a:ea typeface="Calibri"/>
                <a:cs typeface="Calibri"/>
                <a:sym typeface="Calibri"/>
              </a:rPr>
              <a:t>Builder PC websites often feature a PC with a see thru case in </a:t>
            </a:r>
            <a:r>
              <a:rPr b="1" lang="en-US" sz="2000">
                <a:latin typeface="Calibri"/>
                <a:ea typeface="Calibri"/>
                <a:cs typeface="Calibri"/>
                <a:sym typeface="Calibri"/>
              </a:rPr>
              <a:t>its</a:t>
            </a:r>
            <a:r>
              <a:rPr b="1" lang="en-US" sz="2000">
                <a:latin typeface="Calibri"/>
                <a:ea typeface="Calibri"/>
                <a:cs typeface="Calibri"/>
                <a:sym typeface="Calibri"/>
              </a:rPr>
              <a:t> front page in its home page.</a:t>
            </a:r>
            <a:endParaRPr b="1" sz="2000">
              <a:latin typeface="Calibri"/>
              <a:ea typeface="Calibri"/>
              <a:cs typeface="Calibri"/>
              <a:sym typeface="Calibri"/>
            </a:endParaRPr>
          </a:p>
        </p:txBody>
      </p:sp>
      <p:sp>
        <p:nvSpPr>
          <p:cNvPr id="217" name="Google Shape;217;p20"/>
          <p:cNvSpPr txBox="1"/>
          <p:nvPr/>
        </p:nvSpPr>
        <p:spPr>
          <a:xfrm>
            <a:off x="12631950" y="6414225"/>
            <a:ext cx="39933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alibri"/>
                <a:ea typeface="Calibri"/>
                <a:cs typeface="Calibri"/>
                <a:sym typeface="Calibri"/>
              </a:rPr>
              <a:t>The Nav bar always contains the logo </a:t>
            </a:r>
            <a:r>
              <a:rPr b="1" lang="en-US" sz="2000">
                <a:latin typeface="Calibri"/>
                <a:ea typeface="Calibri"/>
                <a:cs typeface="Calibri"/>
                <a:sym typeface="Calibri"/>
              </a:rPr>
              <a:t>followed by</a:t>
            </a:r>
            <a:r>
              <a:rPr b="1" lang="en-US" sz="2000">
                <a:latin typeface="Calibri"/>
                <a:ea typeface="Calibri"/>
                <a:cs typeface="Calibri"/>
                <a:sym typeface="Calibri"/>
              </a:rPr>
              <a:t> the different pages to the right and on the other side the login button and language option</a:t>
            </a:r>
            <a:endParaRPr b="1" sz="2000">
              <a:latin typeface="Calibri"/>
              <a:ea typeface="Calibri"/>
              <a:cs typeface="Calibri"/>
              <a:sym typeface="Calibri"/>
            </a:endParaRPr>
          </a:p>
        </p:txBody>
      </p:sp>
      <p:pic>
        <p:nvPicPr>
          <p:cNvPr id="218" name="Google Shape;218;p20"/>
          <p:cNvPicPr preferRelativeResize="0"/>
          <p:nvPr/>
        </p:nvPicPr>
        <p:blipFill>
          <a:blip r:embed="rId3">
            <a:alphaModFix/>
          </a:blip>
          <a:stretch>
            <a:fillRect/>
          </a:stretch>
        </p:blipFill>
        <p:spPr>
          <a:xfrm>
            <a:off x="-1" y="4985473"/>
            <a:ext cx="5730152" cy="2214439"/>
          </a:xfrm>
          <a:prstGeom prst="rect">
            <a:avLst/>
          </a:prstGeom>
          <a:noFill/>
          <a:ln>
            <a:noFill/>
          </a:ln>
        </p:spPr>
      </p:pic>
      <p:pic>
        <p:nvPicPr>
          <p:cNvPr id="219" name="Google Shape;219;p20"/>
          <p:cNvPicPr preferRelativeResize="0"/>
          <p:nvPr/>
        </p:nvPicPr>
        <p:blipFill>
          <a:blip r:embed="rId4">
            <a:alphaModFix/>
          </a:blip>
          <a:stretch>
            <a:fillRect/>
          </a:stretch>
        </p:blipFill>
        <p:spPr>
          <a:xfrm>
            <a:off x="6380175" y="4913213"/>
            <a:ext cx="5527600" cy="3519225"/>
          </a:xfrm>
          <a:prstGeom prst="rect">
            <a:avLst/>
          </a:prstGeom>
          <a:noFill/>
          <a:ln>
            <a:noFill/>
          </a:ln>
        </p:spPr>
      </p:pic>
      <p:sp>
        <p:nvSpPr>
          <p:cNvPr id="220" name="Google Shape;220;p20"/>
          <p:cNvSpPr txBox="1"/>
          <p:nvPr/>
        </p:nvSpPr>
        <p:spPr>
          <a:xfrm>
            <a:off x="7147325" y="3569475"/>
            <a:ext cx="39933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alibri"/>
                <a:ea typeface="Calibri"/>
                <a:cs typeface="Calibri"/>
                <a:sym typeface="Calibri"/>
              </a:rPr>
              <a:t>Builder PC websites usually list the parts to pick in order of “importance</a:t>
            </a:r>
            <a:r>
              <a:rPr b="1" lang="en-US" sz="2000">
                <a:latin typeface="Calibri"/>
                <a:ea typeface="Calibri"/>
                <a:cs typeface="Calibri"/>
                <a:sym typeface="Calibri"/>
              </a:rPr>
              <a:t>" and a clear separation</a:t>
            </a:r>
            <a:endParaRPr b="1" sz="2000">
              <a:latin typeface="Calibri"/>
              <a:ea typeface="Calibri"/>
              <a:cs typeface="Calibri"/>
              <a:sym typeface="Calibri"/>
            </a:endParaRPr>
          </a:p>
        </p:txBody>
      </p:sp>
      <p:pic>
        <p:nvPicPr>
          <p:cNvPr id="221" name="Google Shape;221;p20"/>
          <p:cNvPicPr preferRelativeResize="0"/>
          <p:nvPr/>
        </p:nvPicPr>
        <p:blipFill>
          <a:blip r:embed="rId5">
            <a:alphaModFix/>
          </a:blip>
          <a:stretch>
            <a:fillRect/>
          </a:stretch>
        </p:blipFill>
        <p:spPr>
          <a:xfrm>
            <a:off x="2550502" y="8610275"/>
            <a:ext cx="15321824" cy="1393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grpSp>
        <p:nvGrpSpPr>
          <p:cNvPr id="226" name="Google Shape;226;p21"/>
          <p:cNvGrpSpPr/>
          <p:nvPr/>
        </p:nvGrpSpPr>
        <p:grpSpPr>
          <a:xfrm>
            <a:off x="3257657" y="1835358"/>
            <a:ext cx="2261433" cy="2420579"/>
            <a:chOff x="0" y="-212009"/>
            <a:chExt cx="3015244" cy="3227439"/>
          </a:xfrm>
        </p:grpSpPr>
        <p:grpSp>
          <p:nvGrpSpPr>
            <p:cNvPr id="227" name="Google Shape;227;p21"/>
            <p:cNvGrpSpPr/>
            <p:nvPr/>
          </p:nvGrpSpPr>
          <p:grpSpPr>
            <a:xfrm>
              <a:off x="0" y="-212009"/>
              <a:ext cx="3015244" cy="3227439"/>
              <a:chOff x="0" y="-57150"/>
              <a:chExt cx="812800" cy="870000"/>
            </a:xfrm>
          </p:grpSpPr>
          <p:sp>
            <p:nvSpPr>
              <p:cNvPr id="228" name="Google Shape;228;p21"/>
              <p:cNvSpPr/>
              <p:nvPr/>
            </p:nvSpPr>
            <p:spPr>
              <a:xfrm>
                <a:off x="0" y="0"/>
                <a:ext cx="812800" cy="708273"/>
              </a:xfrm>
              <a:custGeom>
                <a:rect b="b" l="l" r="r" t="t"/>
                <a:pathLst>
                  <a:path extrusionOk="0" h="708273" w="812800">
                    <a:moveTo>
                      <a:pt x="0" y="0"/>
                    </a:moveTo>
                    <a:lnTo>
                      <a:pt x="812800" y="0"/>
                    </a:lnTo>
                    <a:lnTo>
                      <a:pt x="812800" y="708273"/>
                    </a:lnTo>
                    <a:lnTo>
                      <a:pt x="0" y="708273"/>
                    </a:lnTo>
                    <a:close/>
                  </a:path>
                </a:pathLst>
              </a:custGeom>
              <a:solidFill>
                <a:srgbClr val="36C5FF"/>
              </a:solidFill>
              <a:ln>
                <a:noFill/>
              </a:ln>
            </p:spPr>
          </p:sp>
          <p:sp>
            <p:nvSpPr>
              <p:cNvPr id="229" name="Google Shape;229;p21"/>
              <p:cNvSpPr txBox="1"/>
              <p:nvPr/>
            </p:nvSpPr>
            <p:spPr>
              <a:xfrm>
                <a:off x="0" y="-57150"/>
                <a:ext cx="812700" cy="870000"/>
              </a:xfrm>
              <a:prstGeom prst="rect">
                <a:avLst/>
              </a:prstGeom>
              <a:noFill/>
              <a:ln>
                <a:noFill/>
              </a:ln>
            </p:spPr>
            <p:txBody>
              <a:bodyPr anchorCtr="0" anchor="ctr" bIns="50800" lIns="50800" spcFirstLastPara="1" rIns="50800" wrap="square" tIns="50800">
                <a:noAutofit/>
              </a:bodyPr>
              <a:lstStyle/>
              <a:p>
                <a:pPr indent="0" lvl="0" marL="0" marR="0" rtl="0" algn="ctr">
                  <a:lnSpc>
                    <a:spcPct val="178888"/>
                  </a:lnSpc>
                  <a:spcBef>
                    <a:spcPts val="0"/>
                  </a:spcBef>
                  <a:spcAft>
                    <a:spcPts val="0"/>
                  </a:spcAft>
                  <a:buNone/>
                </a:pPr>
                <a:r>
                  <a:rPr b="1" lang="en-US" sz="3400">
                    <a:solidFill>
                      <a:schemeClr val="lt1"/>
                    </a:solidFill>
                    <a:latin typeface="Calibri"/>
                    <a:ea typeface="Calibri"/>
                    <a:cs typeface="Calibri"/>
                    <a:sym typeface="Calibri"/>
                  </a:rPr>
                  <a:t>Filters</a:t>
                </a:r>
                <a:endParaRPr b="1" i="0" sz="3400" u="none" cap="none" strike="noStrike">
                  <a:solidFill>
                    <a:schemeClr val="lt1"/>
                  </a:solidFill>
                  <a:latin typeface="Calibri"/>
                  <a:ea typeface="Calibri"/>
                  <a:cs typeface="Calibri"/>
                  <a:sym typeface="Calibri"/>
                </a:endParaRPr>
              </a:p>
            </p:txBody>
          </p:sp>
        </p:grpSp>
        <p:sp>
          <p:nvSpPr>
            <p:cNvPr id="230" name="Google Shape;230;p21"/>
            <p:cNvSpPr txBox="1"/>
            <p:nvPr/>
          </p:nvSpPr>
          <p:spPr>
            <a:xfrm>
              <a:off x="1009729" y="1743413"/>
              <a:ext cx="995700" cy="690300"/>
            </a:xfrm>
            <a:prstGeom prst="rect">
              <a:avLst/>
            </a:prstGeom>
            <a:noFill/>
            <a:ln>
              <a:noFill/>
            </a:ln>
          </p:spPr>
          <p:txBody>
            <a:bodyPr anchorCtr="0" anchor="ctr" bIns="50800" lIns="50800" spcFirstLastPara="1" rIns="50800" wrap="square" tIns="50800">
              <a:noAutofit/>
            </a:bodyPr>
            <a:lstStyle/>
            <a:p>
              <a:pPr indent="0" lvl="0" marL="0" marR="0" rtl="0" algn="ctr">
                <a:lnSpc>
                  <a:spcPct val="17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31" name="Google Shape;231;p21"/>
          <p:cNvGrpSpPr/>
          <p:nvPr/>
        </p:nvGrpSpPr>
        <p:grpSpPr>
          <a:xfrm>
            <a:off x="11980704" y="1701482"/>
            <a:ext cx="2261453" cy="2420601"/>
            <a:chOff x="0" y="-57150"/>
            <a:chExt cx="812800" cy="870000"/>
          </a:xfrm>
        </p:grpSpPr>
        <p:sp>
          <p:nvSpPr>
            <p:cNvPr id="232" name="Google Shape;232;p21"/>
            <p:cNvSpPr/>
            <p:nvPr/>
          </p:nvSpPr>
          <p:spPr>
            <a:xfrm>
              <a:off x="0" y="0"/>
              <a:ext cx="812800" cy="708273"/>
            </a:xfrm>
            <a:custGeom>
              <a:rect b="b" l="l" r="r" t="t"/>
              <a:pathLst>
                <a:path extrusionOk="0" h="708273" w="812800">
                  <a:moveTo>
                    <a:pt x="0" y="0"/>
                  </a:moveTo>
                  <a:lnTo>
                    <a:pt x="812800" y="0"/>
                  </a:lnTo>
                  <a:lnTo>
                    <a:pt x="812800" y="708273"/>
                  </a:lnTo>
                  <a:lnTo>
                    <a:pt x="0" y="708273"/>
                  </a:lnTo>
                  <a:close/>
                </a:path>
              </a:pathLst>
            </a:custGeom>
            <a:solidFill>
              <a:srgbClr val="00C282"/>
            </a:solidFill>
            <a:ln>
              <a:noFill/>
            </a:ln>
          </p:spPr>
        </p:sp>
        <p:sp>
          <p:nvSpPr>
            <p:cNvPr id="233" name="Google Shape;233;p21"/>
            <p:cNvSpPr txBox="1"/>
            <p:nvPr/>
          </p:nvSpPr>
          <p:spPr>
            <a:xfrm>
              <a:off x="0" y="-57150"/>
              <a:ext cx="812700" cy="870000"/>
            </a:xfrm>
            <a:prstGeom prst="rect">
              <a:avLst/>
            </a:prstGeom>
            <a:noFill/>
            <a:ln>
              <a:noFill/>
            </a:ln>
          </p:spPr>
          <p:txBody>
            <a:bodyPr anchorCtr="0" anchor="ctr" bIns="50800" lIns="50800" spcFirstLastPara="1" rIns="50800" wrap="square" tIns="50800">
              <a:noAutofit/>
            </a:bodyPr>
            <a:lstStyle/>
            <a:p>
              <a:pPr indent="0" lvl="0" marL="0" rtl="0" algn="ctr">
                <a:lnSpc>
                  <a:spcPct val="178888"/>
                </a:lnSpc>
                <a:spcBef>
                  <a:spcPts val="0"/>
                </a:spcBef>
                <a:spcAft>
                  <a:spcPts val="0"/>
                </a:spcAft>
                <a:buNone/>
              </a:pPr>
              <a:r>
                <a:rPr b="1" lang="en-US" sz="3400">
                  <a:solidFill>
                    <a:schemeClr val="lt1"/>
                  </a:solidFill>
                  <a:latin typeface="Calibri"/>
                  <a:ea typeface="Calibri"/>
                  <a:cs typeface="Calibri"/>
                  <a:sym typeface="Calibri"/>
                </a:rPr>
                <a:t>Customer Support</a:t>
              </a:r>
              <a:endParaRPr b="0" i="0" sz="1800" u="none" cap="none" strike="noStrike">
                <a:solidFill>
                  <a:schemeClr val="dk1"/>
                </a:solidFill>
                <a:latin typeface="Calibri"/>
                <a:ea typeface="Calibri"/>
                <a:cs typeface="Calibri"/>
                <a:sym typeface="Calibri"/>
              </a:endParaRPr>
            </a:p>
          </p:txBody>
        </p:sp>
      </p:grpSp>
      <p:sp>
        <p:nvSpPr>
          <p:cNvPr id="234" name="Google Shape;234;p21"/>
          <p:cNvSpPr txBox="1"/>
          <p:nvPr/>
        </p:nvSpPr>
        <p:spPr>
          <a:xfrm>
            <a:off x="3169640" y="513240"/>
            <a:ext cx="11948700" cy="769500"/>
          </a:xfrm>
          <a:prstGeom prst="rect">
            <a:avLst/>
          </a:prstGeom>
          <a:noFill/>
          <a:ln>
            <a:noFill/>
          </a:ln>
        </p:spPr>
        <p:txBody>
          <a:bodyPr anchorCtr="0" anchor="t" bIns="0" lIns="0" spcFirstLastPara="1" rIns="0" wrap="square" tIns="0">
            <a:spAutoFit/>
          </a:bodyPr>
          <a:lstStyle/>
          <a:p>
            <a:pPr indent="0" lvl="0" marL="0" marR="0" rtl="0" algn="ctr">
              <a:lnSpc>
                <a:spcPct val="116000"/>
              </a:lnSpc>
              <a:spcBef>
                <a:spcPts val="0"/>
              </a:spcBef>
              <a:spcAft>
                <a:spcPts val="0"/>
              </a:spcAft>
              <a:buNone/>
            </a:pPr>
            <a:r>
              <a:rPr b="1" lang="en-US" sz="5000">
                <a:solidFill>
                  <a:srgbClr val="12222B"/>
                </a:solidFill>
                <a:latin typeface="Open Sans"/>
                <a:ea typeface="Open Sans"/>
                <a:cs typeface="Open Sans"/>
                <a:sym typeface="Open Sans"/>
              </a:rPr>
              <a:t>Breaking down websites</a:t>
            </a:r>
            <a:endParaRPr/>
          </a:p>
        </p:txBody>
      </p:sp>
      <p:grpSp>
        <p:nvGrpSpPr>
          <p:cNvPr id="235" name="Google Shape;235;p21"/>
          <p:cNvGrpSpPr/>
          <p:nvPr/>
        </p:nvGrpSpPr>
        <p:grpSpPr>
          <a:xfrm>
            <a:off x="0" y="9838588"/>
            <a:ext cx="3085741" cy="3230403"/>
            <a:chOff x="0" y="-38100"/>
            <a:chExt cx="812700" cy="850800"/>
          </a:xfrm>
        </p:grpSpPr>
        <p:sp>
          <p:nvSpPr>
            <p:cNvPr id="236" name="Google Shape;236;p21"/>
            <p:cNvSpPr/>
            <p:nvPr/>
          </p:nvSpPr>
          <p:spPr>
            <a:xfrm>
              <a:off x="0" y="0"/>
              <a:ext cx="270933" cy="80000"/>
            </a:xfrm>
            <a:custGeom>
              <a:rect b="b" l="l" r="r" t="t"/>
              <a:pathLst>
                <a:path extrusionOk="0" h="80000" w="270933">
                  <a:moveTo>
                    <a:pt x="0" y="0"/>
                  </a:moveTo>
                  <a:lnTo>
                    <a:pt x="270933" y="0"/>
                  </a:lnTo>
                  <a:lnTo>
                    <a:pt x="270933" y="80000"/>
                  </a:lnTo>
                  <a:lnTo>
                    <a:pt x="0" y="80000"/>
                  </a:lnTo>
                  <a:close/>
                </a:path>
              </a:pathLst>
            </a:custGeom>
            <a:solidFill>
              <a:srgbClr val="7ED8FD"/>
            </a:solidFill>
            <a:ln>
              <a:noFill/>
            </a:ln>
          </p:spPr>
        </p:sp>
        <p:sp>
          <p:nvSpPr>
            <p:cNvPr id="237" name="Google Shape;237;p21"/>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l">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38" name="Google Shape;238;p21"/>
          <p:cNvGrpSpPr/>
          <p:nvPr/>
        </p:nvGrpSpPr>
        <p:grpSpPr>
          <a:xfrm>
            <a:off x="17259300" y="-144662"/>
            <a:ext cx="3085741" cy="3230403"/>
            <a:chOff x="0" y="-38100"/>
            <a:chExt cx="812700" cy="850800"/>
          </a:xfrm>
        </p:grpSpPr>
        <p:sp>
          <p:nvSpPr>
            <p:cNvPr id="239" name="Google Shape;239;p21"/>
            <p:cNvSpPr/>
            <p:nvPr/>
          </p:nvSpPr>
          <p:spPr>
            <a:xfrm>
              <a:off x="0" y="0"/>
              <a:ext cx="270933" cy="80000"/>
            </a:xfrm>
            <a:custGeom>
              <a:rect b="b" l="l" r="r" t="t"/>
              <a:pathLst>
                <a:path extrusionOk="0" h="80000" w="270933">
                  <a:moveTo>
                    <a:pt x="0" y="0"/>
                  </a:moveTo>
                  <a:lnTo>
                    <a:pt x="270933" y="0"/>
                  </a:lnTo>
                  <a:lnTo>
                    <a:pt x="270933" y="80000"/>
                  </a:lnTo>
                  <a:lnTo>
                    <a:pt x="0" y="80000"/>
                  </a:lnTo>
                  <a:close/>
                </a:path>
              </a:pathLst>
            </a:custGeom>
            <a:solidFill>
              <a:srgbClr val="7ED8FD"/>
            </a:solidFill>
            <a:ln>
              <a:noFill/>
            </a:ln>
          </p:spPr>
        </p:sp>
        <p:sp>
          <p:nvSpPr>
            <p:cNvPr id="240" name="Google Shape;240;p21"/>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l">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1" name="Google Shape;241;p21"/>
          <p:cNvGrpSpPr/>
          <p:nvPr/>
        </p:nvGrpSpPr>
        <p:grpSpPr>
          <a:xfrm>
            <a:off x="0" y="-144662"/>
            <a:ext cx="3085741" cy="3230403"/>
            <a:chOff x="0" y="-38100"/>
            <a:chExt cx="812700" cy="850800"/>
          </a:xfrm>
        </p:grpSpPr>
        <p:sp>
          <p:nvSpPr>
            <p:cNvPr id="242" name="Google Shape;242;p21"/>
            <p:cNvSpPr/>
            <p:nvPr/>
          </p:nvSpPr>
          <p:spPr>
            <a:xfrm>
              <a:off x="0" y="0"/>
              <a:ext cx="270933" cy="80000"/>
            </a:xfrm>
            <a:custGeom>
              <a:rect b="b" l="l" r="r" t="t"/>
              <a:pathLst>
                <a:path extrusionOk="0" h="80000" w="270933">
                  <a:moveTo>
                    <a:pt x="0" y="0"/>
                  </a:moveTo>
                  <a:lnTo>
                    <a:pt x="270933" y="0"/>
                  </a:lnTo>
                  <a:lnTo>
                    <a:pt x="270933" y="80000"/>
                  </a:lnTo>
                  <a:lnTo>
                    <a:pt x="0" y="80000"/>
                  </a:lnTo>
                  <a:close/>
                </a:path>
              </a:pathLst>
            </a:custGeom>
            <a:solidFill>
              <a:srgbClr val="B4B4B4"/>
            </a:solidFill>
            <a:ln>
              <a:noFill/>
            </a:ln>
          </p:spPr>
        </p:sp>
        <p:sp>
          <p:nvSpPr>
            <p:cNvPr id="243" name="Google Shape;243;p21"/>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l">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4" name="Google Shape;244;p21"/>
          <p:cNvGrpSpPr/>
          <p:nvPr/>
        </p:nvGrpSpPr>
        <p:grpSpPr>
          <a:xfrm>
            <a:off x="17259300" y="9838588"/>
            <a:ext cx="3085741" cy="3230403"/>
            <a:chOff x="0" y="-38100"/>
            <a:chExt cx="812700" cy="850800"/>
          </a:xfrm>
        </p:grpSpPr>
        <p:sp>
          <p:nvSpPr>
            <p:cNvPr id="245" name="Google Shape;245;p21"/>
            <p:cNvSpPr/>
            <p:nvPr/>
          </p:nvSpPr>
          <p:spPr>
            <a:xfrm>
              <a:off x="0" y="0"/>
              <a:ext cx="270933" cy="80000"/>
            </a:xfrm>
            <a:custGeom>
              <a:rect b="b" l="l" r="r" t="t"/>
              <a:pathLst>
                <a:path extrusionOk="0" h="80000" w="270933">
                  <a:moveTo>
                    <a:pt x="0" y="0"/>
                  </a:moveTo>
                  <a:lnTo>
                    <a:pt x="270933" y="0"/>
                  </a:lnTo>
                  <a:lnTo>
                    <a:pt x="270933" y="80000"/>
                  </a:lnTo>
                  <a:lnTo>
                    <a:pt x="0" y="80000"/>
                  </a:lnTo>
                  <a:close/>
                </a:path>
              </a:pathLst>
            </a:custGeom>
            <a:solidFill>
              <a:srgbClr val="B4B4B4"/>
            </a:solidFill>
            <a:ln>
              <a:noFill/>
            </a:ln>
          </p:spPr>
        </p:sp>
        <p:sp>
          <p:nvSpPr>
            <p:cNvPr id="246" name="Google Shape;246;p21"/>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l">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47" name="Google Shape;247;p21"/>
          <p:cNvSpPr txBox="1"/>
          <p:nvPr/>
        </p:nvSpPr>
        <p:spPr>
          <a:xfrm>
            <a:off x="2505725" y="4122075"/>
            <a:ext cx="3993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alibri"/>
                <a:ea typeface="Calibri"/>
                <a:cs typeface="Calibri"/>
                <a:sym typeface="Calibri"/>
              </a:rPr>
              <a:t>In every of this websites there is always an option to filter components by a variety of filters</a:t>
            </a:r>
            <a:endParaRPr b="1" sz="2000">
              <a:latin typeface="Calibri"/>
              <a:ea typeface="Calibri"/>
              <a:cs typeface="Calibri"/>
              <a:sym typeface="Calibri"/>
            </a:endParaRPr>
          </a:p>
        </p:txBody>
      </p:sp>
      <p:sp>
        <p:nvSpPr>
          <p:cNvPr id="248" name="Google Shape;248;p21"/>
          <p:cNvSpPr txBox="1"/>
          <p:nvPr/>
        </p:nvSpPr>
        <p:spPr>
          <a:xfrm>
            <a:off x="10973050" y="4122075"/>
            <a:ext cx="3993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alibri"/>
                <a:ea typeface="Calibri"/>
                <a:cs typeface="Calibri"/>
                <a:sym typeface="Calibri"/>
              </a:rPr>
              <a:t>Websites</a:t>
            </a:r>
            <a:r>
              <a:rPr b="1" lang="en-US" sz="2000">
                <a:latin typeface="Calibri"/>
                <a:ea typeface="Calibri"/>
                <a:cs typeface="Calibri"/>
                <a:sym typeface="Calibri"/>
              </a:rPr>
              <a:t> often offer the same basic options when it comes to PC building websites</a:t>
            </a:r>
            <a:endParaRPr b="1" sz="2000">
              <a:latin typeface="Calibri"/>
              <a:ea typeface="Calibri"/>
              <a:cs typeface="Calibri"/>
              <a:sym typeface="Calibri"/>
            </a:endParaRPr>
          </a:p>
        </p:txBody>
      </p:sp>
      <p:pic>
        <p:nvPicPr>
          <p:cNvPr id="249" name="Google Shape;249;p21"/>
          <p:cNvPicPr preferRelativeResize="0"/>
          <p:nvPr/>
        </p:nvPicPr>
        <p:blipFill>
          <a:blip r:embed="rId3">
            <a:alphaModFix/>
          </a:blip>
          <a:stretch>
            <a:fillRect/>
          </a:stretch>
        </p:blipFill>
        <p:spPr>
          <a:xfrm>
            <a:off x="3073925" y="5337800"/>
            <a:ext cx="2628900" cy="2743200"/>
          </a:xfrm>
          <a:prstGeom prst="rect">
            <a:avLst/>
          </a:prstGeom>
          <a:noFill/>
          <a:ln>
            <a:noFill/>
          </a:ln>
        </p:spPr>
      </p:pic>
      <p:pic>
        <p:nvPicPr>
          <p:cNvPr id="250" name="Google Shape;250;p21"/>
          <p:cNvPicPr preferRelativeResize="0"/>
          <p:nvPr/>
        </p:nvPicPr>
        <p:blipFill>
          <a:blip r:embed="rId4">
            <a:alphaModFix/>
          </a:blip>
          <a:stretch>
            <a:fillRect/>
          </a:stretch>
        </p:blipFill>
        <p:spPr>
          <a:xfrm>
            <a:off x="8589900" y="5230275"/>
            <a:ext cx="8582025" cy="3857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